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8" r:id="rId5"/>
    <p:sldId id="269" r:id="rId6"/>
    <p:sldId id="270" r:id="rId7"/>
    <p:sldId id="266" r:id="rId8"/>
  </p:sldIdLst>
  <p:sldSz cx="15544800" cy="10058400"/>
  <p:notesSz cx="15544800" cy="10058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F9F9F8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1" autoAdjust="0"/>
    <p:restoredTop sz="94233" autoAdjust="0"/>
  </p:normalViewPr>
  <p:slideViewPr>
    <p:cSldViewPr>
      <p:cViewPr varScale="1">
        <p:scale>
          <a:sx n="56" d="100"/>
          <a:sy n="56" d="100"/>
        </p:scale>
        <p:origin x="1238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5860" y="3118104"/>
            <a:ext cx="1321308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1720" y="5632704"/>
            <a:ext cx="1088136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6182F"/>
                </a:solidFill>
                <a:latin typeface="Century Gothic"/>
                <a:cs typeface="Century Gothic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dirty="0"/>
              <a:t>FUXIYU </a:t>
            </a:r>
            <a:r>
              <a:rPr lang="en-US" spc="-5" dirty="0"/>
              <a:t>Design </a:t>
            </a:r>
            <a:r>
              <a:rPr lang="en-US" spc="-10" dirty="0"/>
              <a:t>team</a:t>
            </a:r>
            <a:r>
              <a:rPr lang="en-US" spc="-125" dirty="0"/>
              <a:t> </a:t>
            </a:r>
            <a:r>
              <a:rPr lang="en-US" dirty="0"/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1290"/>
              </a:lnSpc>
            </a:pPr>
            <a:fld id="{81D60167-4931-47E6-BA6A-407CBD079E47}" type="slidenum">
              <a:rPr spc="150" dirty="0"/>
              <a:pPr marL="25400">
                <a:lnSpc>
                  <a:spcPts val="1290"/>
                </a:lnSpc>
              </a:pPr>
              <a:t>‹#›</a:t>
            </a:fld>
            <a:endParaRPr spc="1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6182F"/>
                </a:solidFill>
                <a:latin typeface="Century Gothic"/>
                <a:cs typeface="Century Gothic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dirty="0"/>
              <a:t>FUXIYU </a:t>
            </a:r>
            <a:r>
              <a:rPr lang="en-US" spc="-5" dirty="0"/>
              <a:t>Design </a:t>
            </a:r>
            <a:r>
              <a:rPr lang="en-US" spc="-10" dirty="0"/>
              <a:t>team</a:t>
            </a:r>
            <a:r>
              <a:rPr lang="en-US" spc="-125" dirty="0"/>
              <a:t> </a:t>
            </a:r>
            <a:r>
              <a:rPr lang="en-US" dirty="0"/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1290"/>
              </a:lnSpc>
            </a:pPr>
            <a:fld id="{81D60167-4931-47E6-BA6A-407CBD079E47}" type="slidenum">
              <a:rPr spc="150" dirty="0"/>
              <a:pPr marL="25400">
                <a:lnSpc>
                  <a:spcPts val="1290"/>
                </a:lnSpc>
              </a:pPr>
              <a:t>‹#›</a:t>
            </a:fld>
            <a:endParaRPr spc="1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724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05572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6182F"/>
                </a:solidFill>
                <a:latin typeface="Century Gothic"/>
                <a:cs typeface="Century Gothic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dirty="0"/>
              <a:t>FUXIYU </a:t>
            </a:r>
            <a:r>
              <a:rPr lang="en-US" spc="-5" dirty="0"/>
              <a:t>Design </a:t>
            </a:r>
            <a:r>
              <a:rPr lang="en-US" spc="-10" dirty="0"/>
              <a:t>team</a:t>
            </a:r>
            <a:r>
              <a:rPr lang="en-US" spc="-125" dirty="0"/>
              <a:t> </a:t>
            </a:r>
            <a:r>
              <a:rPr lang="en-US" dirty="0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1290"/>
              </a:lnSpc>
            </a:pPr>
            <a:fld id="{81D60167-4931-47E6-BA6A-407CBD079E47}" type="slidenum">
              <a:rPr spc="150" dirty="0"/>
              <a:pPr marL="25400">
                <a:lnSpc>
                  <a:spcPts val="1290"/>
                </a:lnSpc>
              </a:pPr>
              <a:t>‹#›</a:t>
            </a:fld>
            <a:endParaRPr spc="1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6182F"/>
                </a:solidFill>
                <a:latin typeface="Century Gothic"/>
                <a:cs typeface="Century Gothic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dirty="0"/>
              <a:t>FUXIYU </a:t>
            </a:r>
            <a:r>
              <a:rPr lang="en-US" spc="-5" dirty="0"/>
              <a:t>Design </a:t>
            </a:r>
            <a:r>
              <a:rPr lang="en-US" spc="-10" dirty="0"/>
              <a:t>team</a:t>
            </a:r>
            <a:r>
              <a:rPr lang="en-US" spc="-125" dirty="0"/>
              <a:t> </a:t>
            </a:r>
            <a:r>
              <a:rPr lang="en-US" dirty="0"/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1290"/>
              </a:lnSpc>
            </a:pPr>
            <a:fld id="{81D60167-4931-47E6-BA6A-407CBD079E47}" type="slidenum">
              <a:rPr spc="150" dirty="0"/>
              <a:pPr marL="25400">
                <a:lnSpc>
                  <a:spcPts val="1290"/>
                </a:lnSpc>
              </a:pPr>
              <a:t>‹#›</a:t>
            </a:fld>
            <a:endParaRPr spc="1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6182F"/>
                </a:solidFill>
                <a:latin typeface="Century Gothic"/>
                <a:cs typeface="Century Gothic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dirty="0"/>
              <a:t>FUXIYU </a:t>
            </a:r>
            <a:r>
              <a:rPr lang="en-US" spc="-5" dirty="0"/>
              <a:t>Design </a:t>
            </a:r>
            <a:r>
              <a:rPr lang="en-US" spc="-10" dirty="0"/>
              <a:t>team</a:t>
            </a:r>
            <a:r>
              <a:rPr lang="en-US" spc="-125" dirty="0"/>
              <a:t> </a:t>
            </a:r>
            <a:r>
              <a:rPr lang="en-US" dirty="0"/>
              <a:t>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1290"/>
              </a:lnSpc>
            </a:pPr>
            <a:fld id="{81D60167-4931-47E6-BA6A-407CBD079E47}" type="slidenum">
              <a:rPr spc="150" dirty="0"/>
              <a:pPr marL="25400">
                <a:lnSpc>
                  <a:spcPts val="1290"/>
                </a:lnSpc>
              </a:pPr>
              <a:t>‹#›</a:t>
            </a:fld>
            <a:endParaRPr spc="1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93026"/>
            <a:ext cx="15544800" cy="300990"/>
          </a:xfrm>
          <a:custGeom>
            <a:avLst/>
            <a:gdLst/>
            <a:ahLst/>
            <a:cxnLst/>
            <a:rect l="l" t="t" r="r" b="b"/>
            <a:pathLst>
              <a:path w="15544800" h="300990">
                <a:moveTo>
                  <a:pt x="0" y="300990"/>
                </a:moveTo>
                <a:lnTo>
                  <a:pt x="15544800" y="300990"/>
                </a:lnTo>
                <a:lnTo>
                  <a:pt x="15544800" y="0"/>
                </a:lnTo>
                <a:lnTo>
                  <a:pt x="0" y="0"/>
                </a:lnTo>
                <a:lnTo>
                  <a:pt x="0" y="300990"/>
                </a:lnTo>
                <a:close/>
              </a:path>
            </a:pathLst>
          </a:custGeom>
          <a:solidFill>
            <a:srgbClr val="F9F9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80936"/>
            <a:ext cx="14752319" cy="212090"/>
          </a:xfrm>
          <a:custGeom>
            <a:avLst/>
            <a:gdLst/>
            <a:ahLst/>
            <a:cxnLst/>
            <a:rect l="l" t="t" r="r" b="b"/>
            <a:pathLst>
              <a:path w="14752319" h="212090">
                <a:moveTo>
                  <a:pt x="0" y="212089"/>
                </a:moveTo>
                <a:lnTo>
                  <a:pt x="14752319" y="212089"/>
                </a:lnTo>
                <a:lnTo>
                  <a:pt x="14752319" y="0"/>
                </a:lnTo>
                <a:lnTo>
                  <a:pt x="0" y="0"/>
                </a:lnTo>
                <a:lnTo>
                  <a:pt x="0" y="212089"/>
                </a:lnTo>
                <a:close/>
              </a:path>
            </a:pathLst>
          </a:custGeom>
          <a:solidFill>
            <a:srgbClr val="F9F9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46"/>
            <a:ext cx="15544800" cy="580390"/>
          </a:xfrm>
          <a:custGeom>
            <a:avLst/>
            <a:gdLst/>
            <a:ahLst/>
            <a:cxnLst/>
            <a:rect l="l" t="t" r="r" b="b"/>
            <a:pathLst>
              <a:path w="15544800" h="580390">
                <a:moveTo>
                  <a:pt x="0" y="580390"/>
                </a:moveTo>
                <a:lnTo>
                  <a:pt x="15544800" y="580390"/>
                </a:lnTo>
                <a:lnTo>
                  <a:pt x="15544800" y="0"/>
                </a:lnTo>
                <a:lnTo>
                  <a:pt x="0" y="0"/>
                </a:lnTo>
                <a:lnTo>
                  <a:pt x="0" y="580390"/>
                </a:lnTo>
                <a:close/>
              </a:path>
            </a:pathLst>
          </a:custGeom>
          <a:solidFill>
            <a:srgbClr val="F9F9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965680" y="580644"/>
            <a:ext cx="579120" cy="212090"/>
          </a:xfrm>
          <a:custGeom>
            <a:avLst/>
            <a:gdLst/>
            <a:ahLst/>
            <a:cxnLst/>
            <a:rect l="l" t="t" r="r" b="b"/>
            <a:pathLst>
              <a:path w="579119" h="212090">
                <a:moveTo>
                  <a:pt x="579119" y="0"/>
                </a:moveTo>
                <a:lnTo>
                  <a:pt x="0" y="0"/>
                </a:lnTo>
                <a:lnTo>
                  <a:pt x="0" y="211836"/>
                </a:lnTo>
                <a:lnTo>
                  <a:pt x="579119" y="211836"/>
                </a:lnTo>
                <a:lnTo>
                  <a:pt x="579119" y="0"/>
                </a:lnTo>
                <a:close/>
              </a:path>
            </a:pathLst>
          </a:custGeom>
          <a:solidFill>
            <a:srgbClr val="F9F9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752319" y="580644"/>
            <a:ext cx="213360" cy="211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240" y="402336"/>
            <a:ext cx="1399032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7240" y="2313432"/>
            <a:ext cx="1399032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7423" y="9673395"/>
            <a:ext cx="164377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6182F"/>
                </a:solidFill>
                <a:latin typeface="Century Gothic"/>
                <a:cs typeface="Century Gothic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dirty="0"/>
              <a:t>FUXIYU </a:t>
            </a:r>
            <a:r>
              <a:rPr lang="en-US" spc="-5" dirty="0"/>
              <a:t>Design </a:t>
            </a:r>
            <a:r>
              <a:rPr lang="en-US" spc="-10" dirty="0"/>
              <a:t>team</a:t>
            </a:r>
            <a:r>
              <a:rPr lang="en-US" spc="-125" dirty="0"/>
              <a:t> </a:t>
            </a:r>
            <a:r>
              <a:rPr lang="en-US" dirty="0"/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240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141447" y="9700958"/>
            <a:ext cx="14096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1290"/>
              </a:lnSpc>
            </a:pPr>
            <a:fld id="{81D60167-4931-47E6-BA6A-407CBD079E47}" type="slidenum">
              <a:rPr spc="150" dirty="0"/>
              <a:pPr marL="25400">
                <a:lnSpc>
                  <a:spcPts val="1290"/>
                </a:lnSpc>
              </a:pPr>
              <a:t>‹#›</a:t>
            </a:fld>
            <a:endParaRPr spc="1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image" Target="../media/image8.pn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10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2319" y="580644"/>
            <a:ext cx="213360" cy="211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35"/>
            <a:ext cx="15544800" cy="10057765"/>
          </a:xfrm>
          <a:custGeom>
            <a:avLst/>
            <a:gdLst/>
            <a:ahLst/>
            <a:cxnLst/>
            <a:rect l="l" t="t" r="r" b="b"/>
            <a:pathLst>
              <a:path w="15544800" h="10057765">
                <a:moveTo>
                  <a:pt x="0" y="10057638"/>
                </a:moveTo>
                <a:lnTo>
                  <a:pt x="15544800" y="10057638"/>
                </a:lnTo>
                <a:lnTo>
                  <a:pt x="15544800" y="0"/>
                </a:lnTo>
                <a:lnTo>
                  <a:pt x="0" y="0"/>
                </a:lnTo>
                <a:lnTo>
                  <a:pt x="0" y="10057638"/>
                </a:lnTo>
                <a:close/>
              </a:path>
            </a:pathLst>
          </a:custGeom>
          <a:solidFill>
            <a:srgbClr val="C7E9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812138" y="9544583"/>
            <a:ext cx="10401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spc="-15" dirty="0">
                <a:solidFill>
                  <a:srgbClr val="06182F"/>
                </a:solidFill>
                <a:latin typeface="Century Gothic"/>
                <a:cs typeface="Century Gothic"/>
              </a:rPr>
              <a:t>04.28.2022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7040" y="9544583"/>
            <a:ext cx="22183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spc="-5" dirty="0">
                <a:solidFill>
                  <a:srgbClr val="06182F"/>
                </a:solidFill>
                <a:latin typeface="Century Gothic"/>
                <a:cs typeface="Century Gothic"/>
              </a:rPr>
              <a:t>FUXIYU</a:t>
            </a:r>
            <a:r>
              <a:rPr sz="1600" b="1" spc="-5" dirty="0">
                <a:solidFill>
                  <a:srgbClr val="06182F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06182F"/>
                </a:solidFill>
                <a:latin typeface="Century Gothic"/>
                <a:cs typeface="Century Gothic"/>
              </a:rPr>
              <a:t>Design </a:t>
            </a:r>
            <a:r>
              <a:rPr sz="1600" b="1" spc="-5" dirty="0">
                <a:solidFill>
                  <a:srgbClr val="06182F"/>
                </a:solidFill>
                <a:latin typeface="Century Gothic"/>
                <a:cs typeface="Century Gothic"/>
              </a:rPr>
              <a:t>team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1170" y="9544583"/>
            <a:ext cx="61882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BMLY6UH_00__</a:t>
            </a:r>
            <a:r>
              <a:rPr sz="1600" b="1" spc="-20" dirty="0">
                <a:solidFill>
                  <a:srgbClr val="06182F"/>
                </a:solidFill>
                <a:latin typeface="Century Gothic"/>
                <a:cs typeface="Century Gothic"/>
              </a:rPr>
              <a:t>| </a:t>
            </a:r>
            <a:r>
              <a:rPr lang="en-US" sz="1600" b="1" spc="-15" dirty="0">
                <a:solidFill>
                  <a:srgbClr val="06182F"/>
                </a:solidFill>
                <a:latin typeface="Century Gothic"/>
                <a:cs typeface="Century Gothic"/>
              </a:rPr>
              <a:t>Upholstered Platform Bed 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37" name="图片 3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028" y="3200400"/>
            <a:ext cx="2028306" cy="2438400"/>
          </a:xfrm>
          <a:prstGeom prst="rect">
            <a:avLst/>
          </a:prstGeom>
        </p:spPr>
      </p:pic>
      <p:sp>
        <p:nvSpPr>
          <p:cNvPr id="39" name="object 6"/>
          <p:cNvSpPr txBox="1"/>
          <p:nvPr/>
        </p:nvSpPr>
        <p:spPr>
          <a:xfrm>
            <a:off x="5181600" y="3406209"/>
            <a:ext cx="7239000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5" dirty="0">
                <a:solidFill>
                  <a:srgbClr val="000000"/>
                </a:solidFill>
                <a:latin typeface="Century Gothic"/>
                <a:cs typeface="Century Gothic"/>
              </a:rPr>
              <a:t>Easy Assembly Upholstered Platform Bed with Headboard 06</a:t>
            </a:r>
            <a:endParaRPr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4706600" y="609600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4876800" y="3430200"/>
            <a:ext cx="90000" cy="19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D64FDCE-53E2-4F64-A721-CBF54146AA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0" t="3849" r="27417" b="6964"/>
          <a:stretch/>
        </p:blipFill>
        <p:spPr>
          <a:xfrm>
            <a:off x="3183599" y="5651562"/>
            <a:ext cx="2180225" cy="2470058"/>
          </a:xfrm>
          <a:prstGeom prst="rect">
            <a:avLst/>
          </a:prstGeom>
        </p:spPr>
      </p:pic>
      <p:sp>
        <p:nvSpPr>
          <p:cNvPr id="80" name="object 9"/>
          <p:cNvSpPr/>
          <p:nvPr/>
        </p:nvSpPr>
        <p:spPr>
          <a:xfrm>
            <a:off x="494211" y="1370400"/>
            <a:ext cx="306000" cy="306000"/>
          </a:xfrm>
          <a:custGeom>
            <a:avLst/>
            <a:gdLst/>
            <a:ahLst/>
            <a:cxnLst/>
            <a:rect l="l" t="t" r="r" b="b"/>
            <a:pathLst>
              <a:path w="273050" h="271780">
                <a:moveTo>
                  <a:pt x="136398" y="0"/>
                </a:moveTo>
                <a:lnTo>
                  <a:pt x="93283" y="6915"/>
                </a:lnTo>
                <a:lnTo>
                  <a:pt x="55840" y="26171"/>
                </a:lnTo>
                <a:lnTo>
                  <a:pt x="26315" y="55533"/>
                </a:lnTo>
                <a:lnTo>
                  <a:pt x="6953" y="92766"/>
                </a:lnTo>
                <a:lnTo>
                  <a:pt x="0" y="135635"/>
                </a:lnTo>
                <a:lnTo>
                  <a:pt x="6953" y="178505"/>
                </a:lnTo>
                <a:lnTo>
                  <a:pt x="26315" y="215738"/>
                </a:lnTo>
                <a:lnTo>
                  <a:pt x="55840" y="245100"/>
                </a:lnTo>
                <a:lnTo>
                  <a:pt x="93283" y="264356"/>
                </a:lnTo>
                <a:lnTo>
                  <a:pt x="136398" y="271271"/>
                </a:lnTo>
                <a:lnTo>
                  <a:pt x="179512" y="264356"/>
                </a:lnTo>
                <a:lnTo>
                  <a:pt x="216955" y="245100"/>
                </a:lnTo>
                <a:lnTo>
                  <a:pt x="246480" y="215738"/>
                </a:lnTo>
                <a:lnTo>
                  <a:pt x="265842" y="178505"/>
                </a:lnTo>
                <a:lnTo>
                  <a:pt x="272796" y="135635"/>
                </a:lnTo>
                <a:lnTo>
                  <a:pt x="265842" y="92766"/>
                </a:lnTo>
                <a:lnTo>
                  <a:pt x="246480" y="55533"/>
                </a:lnTo>
                <a:lnTo>
                  <a:pt x="216955" y="26171"/>
                </a:lnTo>
                <a:lnTo>
                  <a:pt x="179512" y="6915"/>
                </a:lnTo>
                <a:lnTo>
                  <a:pt x="136398" y="0"/>
                </a:lnTo>
                <a:close/>
              </a:path>
            </a:pathLst>
          </a:custGeom>
          <a:solidFill>
            <a:srgbClr val="EDE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6555" y="559803"/>
            <a:ext cx="6079746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BMLY6UH_00__| Upholstered Platform Bed 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90"/>
              </a:lnSpc>
            </a:pPr>
            <a:fld id="{81D60167-4931-47E6-BA6A-407CBD079E47}" type="slidenum">
              <a:rPr spc="150" dirty="0"/>
              <a:pPr marL="25400">
                <a:lnSpc>
                  <a:spcPts val="1290"/>
                </a:lnSpc>
              </a:pPr>
              <a:t>2</a:t>
            </a:fld>
            <a:endParaRPr spc="150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301E120-B4A4-45AB-AF72-2CE48916FB9D}"/>
              </a:ext>
            </a:extLst>
          </p:cNvPr>
          <p:cNvGrpSpPr/>
          <p:nvPr/>
        </p:nvGrpSpPr>
        <p:grpSpPr>
          <a:xfrm>
            <a:off x="609598" y="1411006"/>
            <a:ext cx="3980211" cy="1414061"/>
            <a:chOff x="529268" y="4502526"/>
            <a:chExt cx="2283926" cy="819856"/>
          </a:xfrm>
        </p:grpSpPr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09F5AC46-6FE6-474C-AF29-04BA4E984D33}"/>
                </a:ext>
              </a:extLst>
            </p:cNvPr>
            <p:cNvSpPr txBox="1"/>
            <p:nvPr/>
          </p:nvSpPr>
          <p:spPr>
            <a:xfrm>
              <a:off x="529268" y="4502526"/>
              <a:ext cx="1518919" cy="15019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b="1" dirty="0">
                  <a:solidFill>
                    <a:srgbClr val="06182F"/>
                  </a:solidFill>
                  <a:latin typeface="Century Gothic"/>
                  <a:cs typeface="Century Gothic"/>
                </a:rPr>
                <a:t>PRODUCT DIMENSION</a:t>
              </a:r>
            </a:p>
          </p:txBody>
        </p:sp>
        <p:sp>
          <p:nvSpPr>
            <p:cNvPr id="18" name="object 20">
              <a:extLst>
                <a:ext uri="{FF2B5EF4-FFF2-40B4-BE49-F238E27FC236}">
                  <a16:creationId xmlns:a16="http://schemas.microsoft.com/office/drawing/2014/main" id="{C342CAB1-4463-4B7E-98EA-5D4F55D9E8AB}"/>
                </a:ext>
              </a:extLst>
            </p:cNvPr>
            <p:cNvSpPr txBox="1"/>
            <p:nvPr/>
          </p:nvSpPr>
          <p:spPr>
            <a:xfrm>
              <a:off x="638646" y="4676261"/>
              <a:ext cx="2174548" cy="646121"/>
            </a:xfrm>
            <a:prstGeom prst="rect">
              <a:avLst/>
            </a:prstGeom>
          </p:spPr>
          <p:txBody>
            <a:bodyPr vert="horz" wrap="square" lIns="0" tIns="5969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470"/>
                </a:spcBef>
              </a:pPr>
              <a:r>
                <a:rPr lang="en-US" altLang="zh-CN" sz="1400" spc="-5" dirty="0">
                  <a:solidFill>
                    <a:srgbClr val="133258"/>
                  </a:solidFill>
                  <a:latin typeface="Century Gothic"/>
                  <a:cs typeface="Century Gothic"/>
                </a:rPr>
                <a:t>Twin        77” x 39” x 13.4”-F13.4”-H47”</a:t>
              </a:r>
            </a:p>
            <a:p>
              <a:pPr marL="12700">
                <a:lnSpc>
                  <a:spcPct val="100000"/>
                </a:lnSpc>
                <a:spcBef>
                  <a:spcPts val="470"/>
                </a:spcBef>
              </a:pPr>
              <a:r>
                <a:rPr lang="en-US" altLang="zh-CN" sz="1400" spc="-5" dirty="0">
                  <a:solidFill>
                    <a:srgbClr val="133258"/>
                  </a:solidFill>
                  <a:latin typeface="Century Gothic"/>
                  <a:cs typeface="Century Gothic"/>
                </a:rPr>
                <a:t>Full          77” x 54” x 13.4”-F13.4”-H47”</a:t>
              </a:r>
            </a:p>
            <a:p>
              <a:pPr marL="12700">
                <a:lnSpc>
                  <a:spcPct val="100000"/>
                </a:lnSpc>
                <a:spcBef>
                  <a:spcPts val="470"/>
                </a:spcBef>
              </a:pPr>
              <a:r>
                <a:rPr lang="en-US" altLang="zh-CN" sz="1400" spc="-5" dirty="0">
                  <a:solidFill>
                    <a:srgbClr val="133258"/>
                  </a:solidFill>
                  <a:latin typeface="Century Gothic"/>
                  <a:cs typeface="Century Gothic"/>
                </a:rPr>
                <a:t>Queen   82” x 60” x 13.4”-F13.4”-H47”</a:t>
              </a:r>
            </a:p>
            <a:p>
              <a:pPr marL="12700">
                <a:spcBef>
                  <a:spcPts val="470"/>
                </a:spcBef>
              </a:pPr>
              <a:r>
                <a:rPr lang="en-US" altLang="zh-CN" sz="1400" spc="-5" dirty="0">
                  <a:solidFill>
                    <a:srgbClr val="133258"/>
                  </a:solidFill>
                  <a:latin typeface="Century Gothic"/>
                  <a:cs typeface="Century Gothic"/>
                </a:rPr>
                <a:t>King        82” x 76” x 13.4”-F13.4”-H47”</a:t>
              </a:r>
            </a:p>
          </p:txBody>
        </p:sp>
      </p:grp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064CB410-BE1F-47EA-928A-4A3499C68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944678"/>
              </p:ext>
            </p:extLst>
          </p:nvPr>
        </p:nvGraphicFramePr>
        <p:xfrm>
          <a:off x="12679160" y="1317666"/>
          <a:ext cx="720630" cy="72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Image" r:id="rId4" imgW="2882520" imgH="2882520" progId="Photoshop.Image.12">
                  <p:embed/>
                </p:oleObj>
              </mc:Choice>
              <mc:Fallback>
                <p:oleObj name="Image" r:id="rId4" imgW="2882520" imgH="28825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79160" y="1317666"/>
                        <a:ext cx="720630" cy="720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C550D6DD-42AE-4659-B623-EE094EF75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116016"/>
              </p:ext>
            </p:extLst>
          </p:nvPr>
        </p:nvGraphicFramePr>
        <p:xfrm>
          <a:off x="12679160" y="2164005"/>
          <a:ext cx="720000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Image" r:id="rId6" imgW="2882520" imgH="2882520" progId="Photoshop.Image.12">
                  <p:embed/>
                </p:oleObj>
              </mc:Choice>
              <mc:Fallback>
                <p:oleObj name="Image" r:id="rId6" imgW="2882520" imgH="28825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79160" y="2164005"/>
                        <a:ext cx="720000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BC0E4570-ABFC-4480-97A3-9DE221F5A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629674"/>
              </p:ext>
            </p:extLst>
          </p:nvPr>
        </p:nvGraphicFramePr>
        <p:xfrm>
          <a:off x="12679160" y="3004078"/>
          <a:ext cx="720000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Image" r:id="rId8" imgW="2882520" imgH="2882520" progId="Photoshop.Image.12">
                  <p:embed/>
                </p:oleObj>
              </mc:Choice>
              <mc:Fallback>
                <p:oleObj name="Image" r:id="rId8" imgW="2882520" imgH="28825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679160" y="3004078"/>
                        <a:ext cx="720000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bject 12">
            <a:extLst>
              <a:ext uri="{FF2B5EF4-FFF2-40B4-BE49-F238E27FC236}">
                <a16:creationId xmlns:a16="http://schemas.microsoft.com/office/drawing/2014/main" id="{1A7D725F-F1E7-4AFB-B895-CFC13B01D5FB}"/>
              </a:ext>
            </a:extLst>
          </p:cNvPr>
          <p:cNvSpPr txBox="1"/>
          <p:nvPr/>
        </p:nvSpPr>
        <p:spPr>
          <a:xfrm>
            <a:off x="13543916" y="1596526"/>
            <a:ext cx="17385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NOISE FREE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91CCAA0A-E1A0-4DC5-ABA6-D56C87AD2A20}"/>
              </a:ext>
            </a:extLst>
          </p:cNvPr>
          <p:cNvSpPr txBox="1"/>
          <p:nvPr/>
        </p:nvSpPr>
        <p:spPr>
          <a:xfrm>
            <a:off x="13546548" y="2425649"/>
            <a:ext cx="17385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HEAVY DUTY</a:t>
            </a:r>
          </a:p>
        </p:txBody>
      </p:sp>
      <p:sp>
        <p:nvSpPr>
          <p:cNvPr id="41" name="object 12">
            <a:extLst>
              <a:ext uri="{FF2B5EF4-FFF2-40B4-BE49-F238E27FC236}">
                <a16:creationId xmlns:a16="http://schemas.microsoft.com/office/drawing/2014/main" id="{038B7371-8CF6-4C6C-8351-4BE353875CFA}"/>
              </a:ext>
            </a:extLst>
          </p:cNvPr>
          <p:cNvSpPr txBox="1"/>
          <p:nvPr/>
        </p:nvSpPr>
        <p:spPr>
          <a:xfrm>
            <a:off x="13543916" y="3244936"/>
            <a:ext cx="17385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TOOL-FREE</a:t>
            </a: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308899D3-42F1-472E-B42A-6E3CE7F8C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353617"/>
              </p:ext>
            </p:extLst>
          </p:nvPr>
        </p:nvGraphicFramePr>
        <p:xfrm>
          <a:off x="12679160" y="3860146"/>
          <a:ext cx="720000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Image" r:id="rId10" imgW="3542760" imgH="3542760" progId="Photoshop.Image.12">
                  <p:embed/>
                </p:oleObj>
              </mc:Choice>
              <mc:Fallback>
                <p:oleObj name="Image" r:id="rId10" imgW="3542760" imgH="35427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679160" y="3860146"/>
                        <a:ext cx="720000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object 12">
            <a:extLst>
              <a:ext uri="{FF2B5EF4-FFF2-40B4-BE49-F238E27FC236}">
                <a16:creationId xmlns:a16="http://schemas.microsoft.com/office/drawing/2014/main" id="{6188871B-8D7D-47F5-9B8A-828596C19DB8}"/>
              </a:ext>
            </a:extLst>
          </p:cNvPr>
          <p:cNvSpPr txBox="1"/>
          <p:nvPr/>
        </p:nvSpPr>
        <p:spPr>
          <a:xfrm>
            <a:off x="13543916" y="4141130"/>
            <a:ext cx="17385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NO BOX SPRING NEEDED</a:t>
            </a:r>
          </a:p>
        </p:txBody>
      </p:sp>
      <p:sp>
        <p:nvSpPr>
          <p:cNvPr id="48" name="object 9">
            <a:extLst>
              <a:ext uri="{FF2B5EF4-FFF2-40B4-BE49-F238E27FC236}">
                <a16:creationId xmlns:a16="http://schemas.microsoft.com/office/drawing/2014/main" id="{59E8D585-4343-458C-BA60-86C94A5F69FE}"/>
              </a:ext>
            </a:extLst>
          </p:cNvPr>
          <p:cNvSpPr/>
          <p:nvPr/>
        </p:nvSpPr>
        <p:spPr>
          <a:xfrm>
            <a:off x="486871" y="6920501"/>
            <a:ext cx="306000" cy="306000"/>
          </a:xfrm>
          <a:custGeom>
            <a:avLst/>
            <a:gdLst/>
            <a:ahLst/>
            <a:cxnLst/>
            <a:rect l="l" t="t" r="r" b="b"/>
            <a:pathLst>
              <a:path w="273050" h="271780">
                <a:moveTo>
                  <a:pt x="136398" y="0"/>
                </a:moveTo>
                <a:lnTo>
                  <a:pt x="93283" y="6915"/>
                </a:lnTo>
                <a:lnTo>
                  <a:pt x="55840" y="26171"/>
                </a:lnTo>
                <a:lnTo>
                  <a:pt x="26315" y="55533"/>
                </a:lnTo>
                <a:lnTo>
                  <a:pt x="6953" y="92766"/>
                </a:lnTo>
                <a:lnTo>
                  <a:pt x="0" y="135635"/>
                </a:lnTo>
                <a:lnTo>
                  <a:pt x="6953" y="178505"/>
                </a:lnTo>
                <a:lnTo>
                  <a:pt x="26315" y="215738"/>
                </a:lnTo>
                <a:lnTo>
                  <a:pt x="55840" y="245100"/>
                </a:lnTo>
                <a:lnTo>
                  <a:pt x="93283" y="264356"/>
                </a:lnTo>
                <a:lnTo>
                  <a:pt x="136398" y="271271"/>
                </a:lnTo>
                <a:lnTo>
                  <a:pt x="179512" y="264356"/>
                </a:lnTo>
                <a:lnTo>
                  <a:pt x="216955" y="245100"/>
                </a:lnTo>
                <a:lnTo>
                  <a:pt x="246480" y="215738"/>
                </a:lnTo>
                <a:lnTo>
                  <a:pt x="265842" y="178505"/>
                </a:lnTo>
                <a:lnTo>
                  <a:pt x="272796" y="135635"/>
                </a:lnTo>
                <a:lnTo>
                  <a:pt x="265842" y="92766"/>
                </a:lnTo>
                <a:lnTo>
                  <a:pt x="246480" y="55533"/>
                </a:lnTo>
                <a:lnTo>
                  <a:pt x="216955" y="26171"/>
                </a:lnTo>
                <a:lnTo>
                  <a:pt x="179512" y="6915"/>
                </a:lnTo>
                <a:lnTo>
                  <a:pt x="136398" y="0"/>
                </a:lnTo>
                <a:close/>
              </a:path>
            </a:pathLst>
          </a:custGeom>
          <a:solidFill>
            <a:srgbClr val="EDE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9">
            <a:extLst>
              <a:ext uri="{FF2B5EF4-FFF2-40B4-BE49-F238E27FC236}">
                <a16:creationId xmlns:a16="http://schemas.microsoft.com/office/drawing/2014/main" id="{BD546F9E-2DFF-4B35-93D5-64D1EC6528BA}"/>
              </a:ext>
            </a:extLst>
          </p:cNvPr>
          <p:cNvSpPr/>
          <p:nvPr/>
        </p:nvSpPr>
        <p:spPr>
          <a:xfrm>
            <a:off x="488965" y="4989406"/>
            <a:ext cx="306000" cy="306000"/>
          </a:xfrm>
          <a:custGeom>
            <a:avLst/>
            <a:gdLst/>
            <a:ahLst/>
            <a:cxnLst/>
            <a:rect l="l" t="t" r="r" b="b"/>
            <a:pathLst>
              <a:path w="273050" h="271780">
                <a:moveTo>
                  <a:pt x="136398" y="0"/>
                </a:moveTo>
                <a:lnTo>
                  <a:pt x="93283" y="6915"/>
                </a:lnTo>
                <a:lnTo>
                  <a:pt x="55840" y="26171"/>
                </a:lnTo>
                <a:lnTo>
                  <a:pt x="26315" y="55533"/>
                </a:lnTo>
                <a:lnTo>
                  <a:pt x="6953" y="92766"/>
                </a:lnTo>
                <a:lnTo>
                  <a:pt x="0" y="135635"/>
                </a:lnTo>
                <a:lnTo>
                  <a:pt x="6953" y="178505"/>
                </a:lnTo>
                <a:lnTo>
                  <a:pt x="26315" y="215738"/>
                </a:lnTo>
                <a:lnTo>
                  <a:pt x="55840" y="245100"/>
                </a:lnTo>
                <a:lnTo>
                  <a:pt x="93283" y="264356"/>
                </a:lnTo>
                <a:lnTo>
                  <a:pt x="136398" y="271271"/>
                </a:lnTo>
                <a:lnTo>
                  <a:pt x="179512" y="264356"/>
                </a:lnTo>
                <a:lnTo>
                  <a:pt x="216955" y="245100"/>
                </a:lnTo>
                <a:lnTo>
                  <a:pt x="246480" y="215738"/>
                </a:lnTo>
                <a:lnTo>
                  <a:pt x="265842" y="178505"/>
                </a:lnTo>
                <a:lnTo>
                  <a:pt x="272796" y="135635"/>
                </a:lnTo>
                <a:lnTo>
                  <a:pt x="265842" y="92766"/>
                </a:lnTo>
                <a:lnTo>
                  <a:pt x="246480" y="55533"/>
                </a:lnTo>
                <a:lnTo>
                  <a:pt x="216955" y="26171"/>
                </a:lnTo>
                <a:lnTo>
                  <a:pt x="179512" y="6915"/>
                </a:lnTo>
                <a:lnTo>
                  <a:pt x="136398" y="0"/>
                </a:lnTo>
                <a:close/>
              </a:path>
            </a:pathLst>
          </a:custGeom>
          <a:solidFill>
            <a:srgbClr val="EDE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31F4F75-EE31-4CD2-B237-D8AB2551A0D1}"/>
              </a:ext>
            </a:extLst>
          </p:cNvPr>
          <p:cNvGrpSpPr/>
          <p:nvPr/>
        </p:nvGrpSpPr>
        <p:grpSpPr>
          <a:xfrm>
            <a:off x="580396" y="5030387"/>
            <a:ext cx="3243074" cy="1513343"/>
            <a:chOff x="539344" y="4502526"/>
            <a:chExt cx="2328614" cy="1185937"/>
          </a:xfrm>
        </p:grpSpPr>
        <p:sp>
          <p:nvSpPr>
            <p:cNvPr id="51" name="object 13">
              <a:extLst>
                <a:ext uri="{FF2B5EF4-FFF2-40B4-BE49-F238E27FC236}">
                  <a16:creationId xmlns:a16="http://schemas.microsoft.com/office/drawing/2014/main" id="{24AC5642-5CB8-48C6-8254-6D2260D4A96A}"/>
                </a:ext>
              </a:extLst>
            </p:cNvPr>
            <p:cNvSpPr txBox="1"/>
            <p:nvPr/>
          </p:nvSpPr>
          <p:spPr>
            <a:xfrm>
              <a:off x="539344" y="4502526"/>
              <a:ext cx="810629" cy="20300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b="1" dirty="0">
                  <a:solidFill>
                    <a:srgbClr val="06182F"/>
                  </a:solidFill>
                  <a:latin typeface="Century Gothic"/>
                  <a:cs typeface="Century Gothic"/>
                </a:rPr>
                <a:t>SLATS</a:t>
              </a:r>
            </a:p>
          </p:txBody>
        </p:sp>
        <p:sp>
          <p:nvSpPr>
            <p:cNvPr id="52" name="object 20">
              <a:extLst>
                <a:ext uri="{FF2B5EF4-FFF2-40B4-BE49-F238E27FC236}">
                  <a16:creationId xmlns:a16="http://schemas.microsoft.com/office/drawing/2014/main" id="{0D05AA72-EA07-4BCC-9DFC-1EA5CB44094E}"/>
                </a:ext>
              </a:extLst>
            </p:cNvPr>
            <p:cNvSpPr txBox="1"/>
            <p:nvPr/>
          </p:nvSpPr>
          <p:spPr>
            <a:xfrm>
              <a:off x="693410" y="4815153"/>
              <a:ext cx="2174548" cy="873310"/>
            </a:xfrm>
            <a:prstGeom prst="rect">
              <a:avLst/>
            </a:prstGeom>
          </p:spPr>
          <p:txBody>
            <a:bodyPr vert="horz" wrap="square" lIns="0" tIns="5969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470"/>
                </a:spcBef>
              </a:pPr>
              <a:r>
                <a:rPr lang="en-US" altLang="zh-CN" sz="1400" spc="-5" dirty="0">
                  <a:solidFill>
                    <a:srgbClr val="133258"/>
                  </a:solidFill>
                  <a:latin typeface="Century Gothic"/>
                  <a:cs typeface="Century Gothic"/>
                </a:rPr>
                <a:t>Twin        12pcs/set  </a:t>
              </a:r>
            </a:p>
            <a:p>
              <a:pPr marL="12700">
                <a:lnSpc>
                  <a:spcPct val="100000"/>
                </a:lnSpc>
                <a:spcBef>
                  <a:spcPts val="470"/>
                </a:spcBef>
              </a:pPr>
              <a:r>
                <a:rPr lang="en-US" altLang="zh-CN" sz="1400" spc="-5" dirty="0">
                  <a:solidFill>
                    <a:srgbClr val="133258"/>
                  </a:solidFill>
                  <a:latin typeface="Century Gothic"/>
                  <a:cs typeface="Century Gothic"/>
                </a:rPr>
                <a:t>Full          12pcs/set    </a:t>
              </a:r>
            </a:p>
            <a:p>
              <a:pPr marL="12700">
                <a:lnSpc>
                  <a:spcPct val="100000"/>
                </a:lnSpc>
                <a:spcBef>
                  <a:spcPts val="470"/>
                </a:spcBef>
              </a:pPr>
              <a:r>
                <a:rPr lang="en-US" altLang="zh-CN" sz="1400" spc="-5" dirty="0">
                  <a:solidFill>
                    <a:srgbClr val="133258"/>
                  </a:solidFill>
                  <a:latin typeface="Century Gothic"/>
                  <a:cs typeface="Century Gothic"/>
                </a:rPr>
                <a:t>Queen   12pcs/set</a:t>
              </a:r>
            </a:p>
            <a:p>
              <a:pPr marL="12700">
                <a:lnSpc>
                  <a:spcPct val="100000"/>
                </a:lnSpc>
                <a:spcBef>
                  <a:spcPts val="470"/>
                </a:spcBef>
              </a:pPr>
              <a:r>
                <a:rPr lang="en-US" altLang="zh-CN" sz="1400" spc="-5" dirty="0">
                  <a:solidFill>
                    <a:srgbClr val="133258"/>
                  </a:solidFill>
                  <a:latin typeface="Century Gothic"/>
                  <a:cs typeface="Century Gothic"/>
                </a:rPr>
                <a:t>King        12pcs/set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D6680B7C-1F7D-4C33-A7DE-D55BC0BEBB48}"/>
              </a:ext>
            </a:extLst>
          </p:cNvPr>
          <p:cNvGrpSpPr/>
          <p:nvPr/>
        </p:nvGrpSpPr>
        <p:grpSpPr>
          <a:xfrm>
            <a:off x="560738" y="6961463"/>
            <a:ext cx="2359760" cy="1523839"/>
            <a:chOff x="529269" y="4502526"/>
            <a:chExt cx="2359760" cy="1523839"/>
          </a:xfrm>
        </p:grpSpPr>
        <p:sp>
          <p:nvSpPr>
            <p:cNvPr id="54" name="object 13">
              <a:extLst>
                <a:ext uri="{FF2B5EF4-FFF2-40B4-BE49-F238E27FC236}">
                  <a16:creationId xmlns:a16="http://schemas.microsoft.com/office/drawing/2014/main" id="{F01E65A3-9B09-4A20-8CDB-A461EA8BB832}"/>
                </a:ext>
              </a:extLst>
            </p:cNvPr>
            <p:cNvSpPr txBox="1"/>
            <p:nvPr/>
          </p:nvSpPr>
          <p:spPr>
            <a:xfrm>
              <a:off x="529269" y="4502526"/>
              <a:ext cx="202907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b="1" dirty="0">
                  <a:solidFill>
                    <a:srgbClr val="06182F"/>
                  </a:solidFill>
                  <a:latin typeface="Century Gothic"/>
                  <a:cs typeface="Century Gothic"/>
                </a:rPr>
                <a:t>WEIGHT CAPACITY</a:t>
              </a:r>
            </a:p>
          </p:txBody>
        </p:sp>
        <p:sp>
          <p:nvSpPr>
            <p:cNvPr id="55" name="object 20">
              <a:extLst>
                <a:ext uri="{FF2B5EF4-FFF2-40B4-BE49-F238E27FC236}">
                  <a16:creationId xmlns:a16="http://schemas.microsoft.com/office/drawing/2014/main" id="{4C1ECAF8-63BA-4086-AF65-09B5EF40947F}"/>
                </a:ext>
              </a:extLst>
            </p:cNvPr>
            <p:cNvSpPr txBox="1"/>
            <p:nvPr/>
          </p:nvSpPr>
          <p:spPr>
            <a:xfrm>
              <a:off x="714481" y="4911957"/>
              <a:ext cx="2174548" cy="1114408"/>
            </a:xfrm>
            <a:prstGeom prst="rect">
              <a:avLst/>
            </a:prstGeom>
          </p:spPr>
          <p:txBody>
            <a:bodyPr vert="horz" wrap="square" lIns="0" tIns="5969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470"/>
                </a:spcBef>
              </a:pPr>
              <a:r>
                <a:rPr lang="en-US" altLang="zh-CN" sz="1400" spc="-5" dirty="0">
                  <a:solidFill>
                    <a:srgbClr val="133258"/>
                  </a:solidFill>
                  <a:latin typeface="Century Gothic"/>
                  <a:cs typeface="Century Gothic"/>
                </a:rPr>
                <a:t>Twin        350lbs</a:t>
              </a:r>
            </a:p>
            <a:p>
              <a:pPr marL="12700">
                <a:lnSpc>
                  <a:spcPct val="100000"/>
                </a:lnSpc>
                <a:spcBef>
                  <a:spcPts val="470"/>
                </a:spcBef>
              </a:pPr>
              <a:r>
                <a:rPr lang="en-US" altLang="zh-CN" sz="1400" spc="-5" dirty="0">
                  <a:solidFill>
                    <a:srgbClr val="133258"/>
                  </a:solidFill>
                  <a:latin typeface="Century Gothic"/>
                  <a:cs typeface="Century Gothic"/>
                </a:rPr>
                <a:t>Full          700lbs</a:t>
              </a:r>
            </a:p>
            <a:p>
              <a:pPr marL="12700">
                <a:lnSpc>
                  <a:spcPct val="100000"/>
                </a:lnSpc>
                <a:spcBef>
                  <a:spcPts val="470"/>
                </a:spcBef>
              </a:pPr>
              <a:r>
                <a:rPr lang="en-US" altLang="zh-CN" sz="1400" spc="-5" dirty="0">
                  <a:solidFill>
                    <a:srgbClr val="133258"/>
                  </a:solidFill>
                  <a:latin typeface="Century Gothic"/>
                  <a:cs typeface="Century Gothic"/>
                </a:rPr>
                <a:t>Queen   700lbs</a:t>
              </a:r>
            </a:p>
            <a:p>
              <a:pPr marL="12700">
                <a:lnSpc>
                  <a:spcPct val="100000"/>
                </a:lnSpc>
                <a:spcBef>
                  <a:spcPts val="470"/>
                </a:spcBef>
              </a:pPr>
              <a:r>
                <a:rPr lang="en-US" altLang="zh-CN" sz="1400" spc="-5" dirty="0">
                  <a:solidFill>
                    <a:srgbClr val="133258"/>
                  </a:solidFill>
                  <a:latin typeface="Century Gothic"/>
                  <a:cs typeface="Century Gothic"/>
                </a:rPr>
                <a:t>King        700lbs</a:t>
              </a:r>
            </a:p>
          </p:txBody>
        </p:sp>
      </p:grpSp>
      <p:sp>
        <p:nvSpPr>
          <p:cNvPr id="58" name="object 10">
            <a:extLst>
              <a:ext uri="{FF2B5EF4-FFF2-40B4-BE49-F238E27FC236}">
                <a16:creationId xmlns:a16="http://schemas.microsoft.com/office/drawing/2014/main" id="{5505C196-1793-47C0-A78B-8C400D435591}"/>
              </a:ext>
            </a:extLst>
          </p:cNvPr>
          <p:cNvSpPr/>
          <p:nvPr/>
        </p:nvSpPr>
        <p:spPr>
          <a:xfrm>
            <a:off x="3159026" y="5636726"/>
            <a:ext cx="2520000" cy="2520000"/>
          </a:xfrm>
          <a:custGeom>
            <a:avLst/>
            <a:gdLst/>
            <a:ahLst/>
            <a:cxnLst/>
            <a:rect l="l" t="t" r="r" b="b"/>
            <a:pathLst>
              <a:path w="6604000" h="4994275">
                <a:moveTo>
                  <a:pt x="0" y="0"/>
                </a:moveTo>
                <a:lnTo>
                  <a:pt x="6603492" y="0"/>
                </a:lnTo>
                <a:lnTo>
                  <a:pt x="6603492" y="4994148"/>
                </a:lnTo>
                <a:lnTo>
                  <a:pt x="0" y="49941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10">
            <a:extLst>
              <a:ext uri="{FF2B5EF4-FFF2-40B4-BE49-F238E27FC236}">
                <a16:creationId xmlns:a16="http://schemas.microsoft.com/office/drawing/2014/main" id="{F53DB295-C1C7-4550-88D9-47E7C06E36A7}"/>
              </a:ext>
            </a:extLst>
          </p:cNvPr>
          <p:cNvSpPr/>
          <p:nvPr/>
        </p:nvSpPr>
        <p:spPr>
          <a:xfrm>
            <a:off x="5962599" y="5651562"/>
            <a:ext cx="2520000" cy="2520000"/>
          </a:xfrm>
          <a:custGeom>
            <a:avLst/>
            <a:gdLst/>
            <a:ahLst/>
            <a:cxnLst/>
            <a:rect l="l" t="t" r="r" b="b"/>
            <a:pathLst>
              <a:path w="6604000" h="4994275">
                <a:moveTo>
                  <a:pt x="0" y="0"/>
                </a:moveTo>
                <a:lnTo>
                  <a:pt x="6603492" y="0"/>
                </a:lnTo>
                <a:lnTo>
                  <a:pt x="6603492" y="4994148"/>
                </a:lnTo>
                <a:lnTo>
                  <a:pt x="0" y="49941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10">
            <a:extLst>
              <a:ext uri="{FF2B5EF4-FFF2-40B4-BE49-F238E27FC236}">
                <a16:creationId xmlns:a16="http://schemas.microsoft.com/office/drawing/2014/main" id="{1D98E0F2-8845-4D92-B938-FE57D2D9B2AA}"/>
              </a:ext>
            </a:extLst>
          </p:cNvPr>
          <p:cNvSpPr/>
          <p:nvPr/>
        </p:nvSpPr>
        <p:spPr>
          <a:xfrm>
            <a:off x="8766172" y="5653591"/>
            <a:ext cx="2520000" cy="2520000"/>
          </a:xfrm>
          <a:custGeom>
            <a:avLst/>
            <a:gdLst/>
            <a:ahLst/>
            <a:cxnLst/>
            <a:rect l="l" t="t" r="r" b="b"/>
            <a:pathLst>
              <a:path w="6604000" h="4994275">
                <a:moveTo>
                  <a:pt x="0" y="0"/>
                </a:moveTo>
                <a:lnTo>
                  <a:pt x="6603492" y="0"/>
                </a:lnTo>
                <a:lnTo>
                  <a:pt x="6603492" y="4994148"/>
                </a:lnTo>
                <a:lnTo>
                  <a:pt x="0" y="49941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10">
            <a:extLst>
              <a:ext uri="{FF2B5EF4-FFF2-40B4-BE49-F238E27FC236}">
                <a16:creationId xmlns:a16="http://schemas.microsoft.com/office/drawing/2014/main" id="{4C26EBEC-A603-466D-8B6D-8B79E8AE032F}"/>
              </a:ext>
            </a:extLst>
          </p:cNvPr>
          <p:cNvSpPr/>
          <p:nvPr/>
        </p:nvSpPr>
        <p:spPr>
          <a:xfrm>
            <a:off x="11569745" y="5670556"/>
            <a:ext cx="2520000" cy="2520000"/>
          </a:xfrm>
          <a:custGeom>
            <a:avLst/>
            <a:gdLst/>
            <a:ahLst/>
            <a:cxnLst/>
            <a:rect l="l" t="t" r="r" b="b"/>
            <a:pathLst>
              <a:path w="6604000" h="4994275">
                <a:moveTo>
                  <a:pt x="0" y="0"/>
                </a:moveTo>
                <a:lnTo>
                  <a:pt x="6603492" y="0"/>
                </a:lnTo>
                <a:lnTo>
                  <a:pt x="6603492" y="4994148"/>
                </a:lnTo>
                <a:lnTo>
                  <a:pt x="0" y="49941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9">
            <a:extLst>
              <a:ext uri="{FF2B5EF4-FFF2-40B4-BE49-F238E27FC236}">
                <a16:creationId xmlns:a16="http://schemas.microsoft.com/office/drawing/2014/main" id="{AF4EEF81-6CB2-4418-8E05-C6D73111D420}"/>
              </a:ext>
            </a:extLst>
          </p:cNvPr>
          <p:cNvSpPr/>
          <p:nvPr/>
        </p:nvSpPr>
        <p:spPr>
          <a:xfrm>
            <a:off x="2932290" y="5060464"/>
            <a:ext cx="306000" cy="306000"/>
          </a:xfrm>
          <a:custGeom>
            <a:avLst/>
            <a:gdLst/>
            <a:ahLst/>
            <a:cxnLst/>
            <a:rect l="l" t="t" r="r" b="b"/>
            <a:pathLst>
              <a:path w="273050" h="271780">
                <a:moveTo>
                  <a:pt x="136398" y="0"/>
                </a:moveTo>
                <a:lnTo>
                  <a:pt x="93283" y="6915"/>
                </a:lnTo>
                <a:lnTo>
                  <a:pt x="55840" y="26171"/>
                </a:lnTo>
                <a:lnTo>
                  <a:pt x="26315" y="55533"/>
                </a:lnTo>
                <a:lnTo>
                  <a:pt x="6953" y="92766"/>
                </a:lnTo>
                <a:lnTo>
                  <a:pt x="0" y="135635"/>
                </a:lnTo>
                <a:lnTo>
                  <a:pt x="6953" y="178505"/>
                </a:lnTo>
                <a:lnTo>
                  <a:pt x="26315" y="215738"/>
                </a:lnTo>
                <a:lnTo>
                  <a:pt x="55840" y="245100"/>
                </a:lnTo>
                <a:lnTo>
                  <a:pt x="93283" y="264356"/>
                </a:lnTo>
                <a:lnTo>
                  <a:pt x="136398" y="271271"/>
                </a:lnTo>
                <a:lnTo>
                  <a:pt x="179512" y="264356"/>
                </a:lnTo>
                <a:lnTo>
                  <a:pt x="216955" y="245100"/>
                </a:lnTo>
                <a:lnTo>
                  <a:pt x="246480" y="215738"/>
                </a:lnTo>
                <a:lnTo>
                  <a:pt x="265842" y="178505"/>
                </a:lnTo>
                <a:lnTo>
                  <a:pt x="272796" y="135635"/>
                </a:lnTo>
                <a:lnTo>
                  <a:pt x="265842" y="92766"/>
                </a:lnTo>
                <a:lnTo>
                  <a:pt x="246480" y="55533"/>
                </a:lnTo>
                <a:lnTo>
                  <a:pt x="216955" y="26171"/>
                </a:lnTo>
                <a:lnTo>
                  <a:pt x="179512" y="6915"/>
                </a:lnTo>
                <a:lnTo>
                  <a:pt x="136398" y="0"/>
                </a:lnTo>
                <a:close/>
              </a:path>
            </a:pathLst>
          </a:custGeom>
          <a:solidFill>
            <a:srgbClr val="EDE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C344F8EE-1390-41D4-AEF4-1AE0EE7D0CD1}"/>
              </a:ext>
            </a:extLst>
          </p:cNvPr>
          <p:cNvGrpSpPr/>
          <p:nvPr/>
        </p:nvGrpSpPr>
        <p:grpSpPr>
          <a:xfrm>
            <a:off x="3047677" y="5101068"/>
            <a:ext cx="3980211" cy="606147"/>
            <a:chOff x="529268" y="4502526"/>
            <a:chExt cx="2283926" cy="351437"/>
          </a:xfrm>
        </p:grpSpPr>
        <p:sp>
          <p:nvSpPr>
            <p:cNvPr id="66" name="object 13">
              <a:extLst>
                <a:ext uri="{FF2B5EF4-FFF2-40B4-BE49-F238E27FC236}">
                  <a16:creationId xmlns:a16="http://schemas.microsoft.com/office/drawing/2014/main" id="{44888564-25F0-42E8-ACFF-CFBF5D732086}"/>
                </a:ext>
              </a:extLst>
            </p:cNvPr>
            <p:cNvSpPr txBox="1"/>
            <p:nvPr/>
          </p:nvSpPr>
          <p:spPr>
            <a:xfrm>
              <a:off x="529268" y="4502526"/>
              <a:ext cx="1518919" cy="15019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b="1" dirty="0">
                  <a:solidFill>
                    <a:srgbClr val="06182F"/>
                  </a:solidFill>
                  <a:latin typeface="Century Gothic"/>
                  <a:cs typeface="Century Gothic"/>
                </a:rPr>
                <a:t>THOUGHTFUL DESIGN</a:t>
              </a:r>
            </a:p>
          </p:txBody>
        </p:sp>
        <p:sp>
          <p:nvSpPr>
            <p:cNvPr id="67" name="object 20">
              <a:extLst>
                <a:ext uri="{FF2B5EF4-FFF2-40B4-BE49-F238E27FC236}">
                  <a16:creationId xmlns:a16="http://schemas.microsoft.com/office/drawing/2014/main" id="{52C464D1-814F-43B3-A9EE-64EAC91882F4}"/>
                </a:ext>
              </a:extLst>
            </p:cNvPr>
            <p:cNvSpPr txBox="1"/>
            <p:nvPr/>
          </p:nvSpPr>
          <p:spPr>
            <a:xfrm>
              <a:off x="638646" y="4676261"/>
              <a:ext cx="2174548" cy="177702"/>
            </a:xfrm>
            <a:prstGeom prst="rect">
              <a:avLst/>
            </a:prstGeom>
          </p:spPr>
          <p:txBody>
            <a:bodyPr vert="horz" wrap="square" lIns="0" tIns="5969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470"/>
                </a:spcBef>
              </a:pPr>
              <a:endParaRPr lang="en-US" altLang="zh-CN" sz="1600" spc="-5" dirty="0">
                <a:solidFill>
                  <a:srgbClr val="133258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71" name="object 12">
            <a:extLst>
              <a:ext uri="{FF2B5EF4-FFF2-40B4-BE49-F238E27FC236}">
                <a16:creationId xmlns:a16="http://schemas.microsoft.com/office/drawing/2014/main" id="{2A49FFD4-9846-4DFA-A2AF-7C8F1C98064C}"/>
              </a:ext>
            </a:extLst>
          </p:cNvPr>
          <p:cNvSpPr txBox="1"/>
          <p:nvPr/>
        </p:nvSpPr>
        <p:spPr>
          <a:xfrm>
            <a:off x="3158519" y="8171562"/>
            <a:ext cx="2520000" cy="11644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TOOL FREE &amp; QUICK LOCK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Quick-Lock feature makes assembling this furniture a piece of cake for anyone. </a:t>
            </a:r>
            <a:endParaRPr lang="en-US" sz="175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90204" pitchFamily="34" charset="0"/>
            </a:endParaRPr>
          </a:p>
        </p:txBody>
      </p:sp>
      <p:sp>
        <p:nvSpPr>
          <p:cNvPr id="76" name="object 12">
            <a:extLst>
              <a:ext uri="{FF2B5EF4-FFF2-40B4-BE49-F238E27FC236}">
                <a16:creationId xmlns:a16="http://schemas.microsoft.com/office/drawing/2014/main" id="{13CFE1F6-BA61-45EC-A453-84B12903C625}"/>
              </a:ext>
            </a:extLst>
          </p:cNvPr>
          <p:cNvSpPr txBox="1"/>
          <p:nvPr/>
        </p:nvSpPr>
        <p:spPr>
          <a:xfrm>
            <a:off x="5962599" y="8174721"/>
            <a:ext cx="2520000" cy="1764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Sturdy &amp; Durable Steel &amp; Noise Free</a:t>
            </a:r>
          </a:p>
          <a:p>
            <a:pPr marL="12700">
              <a:spcBef>
                <a:spcPts val="100"/>
              </a:spcBef>
            </a:pPr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Sturdy and durable of heavy duty steel center bar support with noise-free rubber pad, not only give stability and level support, but also help enhance platform bed life! </a:t>
            </a:r>
          </a:p>
        </p:txBody>
      </p:sp>
      <p:sp>
        <p:nvSpPr>
          <p:cNvPr id="78" name="object 12">
            <a:extLst>
              <a:ext uri="{FF2B5EF4-FFF2-40B4-BE49-F238E27FC236}">
                <a16:creationId xmlns:a16="http://schemas.microsoft.com/office/drawing/2014/main" id="{847859A4-628A-475D-B98B-5AD90A8AEEC5}"/>
              </a:ext>
            </a:extLst>
          </p:cNvPr>
          <p:cNvSpPr txBox="1"/>
          <p:nvPr/>
        </p:nvSpPr>
        <p:spPr>
          <a:xfrm>
            <a:off x="8766172" y="8171562"/>
            <a:ext cx="2520000" cy="1695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No box spring needed</a:t>
            </a:r>
          </a:p>
          <a:p>
            <a:pPr marL="12700">
              <a:spcBef>
                <a:spcPts val="100"/>
              </a:spcBef>
            </a:pPr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The wood slat foundation offers all the support your foam, spring, or hybrid mattress needs without a box spring. Slats are spaced 3.43" apart in king and queen beds, and 2.95" in full and twin beds. </a:t>
            </a:r>
          </a:p>
        </p:txBody>
      </p:sp>
      <p:sp>
        <p:nvSpPr>
          <p:cNvPr id="83" name="object 12">
            <a:extLst>
              <a:ext uri="{FF2B5EF4-FFF2-40B4-BE49-F238E27FC236}">
                <a16:creationId xmlns:a16="http://schemas.microsoft.com/office/drawing/2014/main" id="{5097B1D9-B226-4B13-AC76-E8579D6FFA0B}"/>
              </a:ext>
            </a:extLst>
          </p:cNvPr>
          <p:cNvSpPr txBox="1"/>
          <p:nvPr/>
        </p:nvSpPr>
        <p:spPr>
          <a:xfrm>
            <a:off x="11595461" y="8171562"/>
            <a:ext cx="2520000" cy="1695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Low profile</a:t>
            </a:r>
          </a:p>
          <a:p>
            <a:pPr marL="12700">
              <a:spcBef>
                <a:spcPts val="100"/>
              </a:spcBef>
            </a:pPr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Get the classic look of a low profile bed while still having 6" of clearance underneath to stash away your odds and ends under the bed to perfect that clean look of your bedroom! </a:t>
            </a:r>
          </a:p>
        </p:txBody>
      </p:sp>
      <p:sp>
        <p:nvSpPr>
          <p:cNvPr id="22" name="箭头: 虚尾 21">
            <a:extLst>
              <a:ext uri="{FF2B5EF4-FFF2-40B4-BE49-F238E27FC236}">
                <a16:creationId xmlns:a16="http://schemas.microsoft.com/office/drawing/2014/main" id="{1B6D03BA-9A0C-49C2-9BBA-A9F016F4618B}"/>
              </a:ext>
            </a:extLst>
          </p:cNvPr>
          <p:cNvSpPr/>
          <p:nvPr/>
        </p:nvSpPr>
        <p:spPr>
          <a:xfrm rot="5400000">
            <a:off x="4939579" y="5915849"/>
            <a:ext cx="469267" cy="442017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8" name="对象 87">
            <a:extLst>
              <a:ext uri="{FF2B5EF4-FFF2-40B4-BE49-F238E27FC236}">
                <a16:creationId xmlns:a16="http://schemas.microsoft.com/office/drawing/2014/main" id="{0DC188C5-5E43-4D17-8040-5C026DAC7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262252"/>
              </p:ext>
            </p:extLst>
          </p:nvPr>
        </p:nvGraphicFramePr>
        <p:xfrm>
          <a:off x="12679160" y="4718896"/>
          <a:ext cx="720000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Image" r:id="rId12" imgW="4304520" imgH="4304520" progId="Photoshop.Image.12">
                  <p:embed/>
                </p:oleObj>
              </mc:Choice>
              <mc:Fallback>
                <p:oleObj name="Image" r:id="rId12" imgW="4304520" imgH="43045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679160" y="4718896"/>
                        <a:ext cx="720000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object 12">
            <a:extLst>
              <a:ext uri="{FF2B5EF4-FFF2-40B4-BE49-F238E27FC236}">
                <a16:creationId xmlns:a16="http://schemas.microsoft.com/office/drawing/2014/main" id="{ADCAB51E-485E-42CB-BA6B-F0BA8A17B3E9}"/>
              </a:ext>
            </a:extLst>
          </p:cNvPr>
          <p:cNvSpPr txBox="1"/>
          <p:nvPr/>
        </p:nvSpPr>
        <p:spPr>
          <a:xfrm>
            <a:off x="13543916" y="4945467"/>
            <a:ext cx="17385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QUICK &amp; EASY ASSEMBLY</a:t>
            </a:r>
          </a:p>
        </p:txBody>
      </p:sp>
      <p:sp>
        <p:nvSpPr>
          <p:cNvPr id="56" name="object 9">
            <a:extLst>
              <a:ext uri="{FF2B5EF4-FFF2-40B4-BE49-F238E27FC236}">
                <a16:creationId xmlns:a16="http://schemas.microsoft.com/office/drawing/2014/main" id="{FBD8DA6C-380F-4DCD-8D7D-C1C205F1C09F}"/>
              </a:ext>
            </a:extLst>
          </p:cNvPr>
          <p:cNvSpPr/>
          <p:nvPr/>
        </p:nvSpPr>
        <p:spPr>
          <a:xfrm>
            <a:off x="497105" y="3104290"/>
            <a:ext cx="306000" cy="306000"/>
          </a:xfrm>
          <a:custGeom>
            <a:avLst/>
            <a:gdLst/>
            <a:ahLst/>
            <a:cxnLst/>
            <a:rect l="l" t="t" r="r" b="b"/>
            <a:pathLst>
              <a:path w="273050" h="271780">
                <a:moveTo>
                  <a:pt x="136398" y="0"/>
                </a:moveTo>
                <a:lnTo>
                  <a:pt x="93283" y="6915"/>
                </a:lnTo>
                <a:lnTo>
                  <a:pt x="55840" y="26171"/>
                </a:lnTo>
                <a:lnTo>
                  <a:pt x="26315" y="55533"/>
                </a:lnTo>
                <a:lnTo>
                  <a:pt x="6953" y="92766"/>
                </a:lnTo>
                <a:lnTo>
                  <a:pt x="0" y="135635"/>
                </a:lnTo>
                <a:lnTo>
                  <a:pt x="6953" y="178505"/>
                </a:lnTo>
                <a:lnTo>
                  <a:pt x="26315" y="215738"/>
                </a:lnTo>
                <a:lnTo>
                  <a:pt x="55840" y="245100"/>
                </a:lnTo>
                <a:lnTo>
                  <a:pt x="93283" y="264356"/>
                </a:lnTo>
                <a:lnTo>
                  <a:pt x="136398" y="271271"/>
                </a:lnTo>
                <a:lnTo>
                  <a:pt x="179512" y="264356"/>
                </a:lnTo>
                <a:lnTo>
                  <a:pt x="216955" y="245100"/>
                </a:lnTo>
                <a:lnTo>
                  <a:pt x="246480" y="215738"/>
                </a:lnTo>
                <a:lnTo>
                  <a:pt x="265842" y="178505"/>
                </a:lnTo>
                <a:lnTo>
                  <a:pt x="272796" y="135635"/>
                </a:lnTo>
                <a:lnTo>
                  <a:pt x="265842" y="92766"/>
                </a:lnTo>
                <a:lnTo>
                  <a:pt x="246480" y="55533"/>
                </a:lnTo>
                <a:lnTo>
                  <a:pt x="216955" y="26171"/>
                </a:lnTo>
                <a:lnTo>
                  <a:pt x="179512" y="6915"/>
                </a:lnTo>
                <a:lnTo>
                  <a:pt x="136398" y="0"/>
                </a:lnTo>
                <a:close/>
              </a:path>
            </a:pathLst>
          </a:custGeom>
          <a:solidFill>
            <a:srgbClr val="EDE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FA28740-12C1-4AE9-B345-B0EABE4E3E61}"/>
              </a:ext>
            </a:extLst>
          </p:cNvPr>
          <p:cNvGrpSpPr/>
          <p:nvPr/>
        </p:nvGrpSpPr>
        <p:grpSpPr>
          <a:xfrm>
            <a:off x="612492" y="3144896"/>
            <a:ext cx="3980211" cy="1414061"/>
            <a:chOff x="529268" y="4502526"/>
            <a:chExt cx="2283926" cy="819856"/>
          </a:xfrm>
        </p:grpSpPr>
        <p:sp>
          <p:nvSpPr>
            <p:cNvPr id="59" name="object 13">
              <a:extLst>
                <a:ext uri="{FF2B5EF4-FFF2-40B4-BE49-F238E27FC236}">
                  <a16:creationId xmlns:a16="http://schemas.microsoft.com/office/drawing/2014/main" id="{6FFD7C76-0208-4AE2-A165-8663A5F4C920}"/>
                </a:ext>
              </a:extLst>
            </p:cNvPr>
            <p:cNvSpPr txBox="1"/>
            <p:nvPr/>
          </p:nvSpPr>
          <p:spPr>
            <a:xfrm>
              <a:off x="529268" y="4502526"/>
              <a:ext cx="1518919" cy="15019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b="1" dirty="0">
                  <a:solidFill>
                    <a:srgbClr val="06182F"/>
                  </a:solidFill>
                  <a:latin typeface="Century Gothic"/>
                  <a:cs typeface="Century Gothic"/>
                </a:rPr>
                <a:t>WEIGHT</a:t>
              </a:r>
            </a:p>
          </p:txBody>
        </p:sp>
        <p:sp>
          <p:nvSpPr>
            <p:cNvPr id="60" name="object 20">
              <a:extLst>
                <a:ext uri="{FF2B5EF4-FFF2-40B4-BE49-F238E27FC236}">
                  <a16:creationId xmlns:a16="http://schemas.microsoft.com/office/drawing/2014/main" id="{356CC1F3-9AB0-4204-8EA7-BD31F86FC49C}"/>
                </a:ext>
              </a:extLst>
            </p:cNvPr>
            <p:cNvSpPr txBox="1"/>
            <p:nvPr/>
          </p:nvSpPr>
          <p:spPr>
            <a:xfrm>
              <a:off x="638646" y="4676261"/>
              <a:ext cx="2174548" cy="646121"/>
            </a:xfrm>
            <a:prstGeom prst="rect">
              <a:avLst/>
            </a:prstGeom>
          </p:spPr>
          <p:txBody>
            <a:bodyPr vert="horz" wrap="square" lIns="0" tIns="5969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470"/>
                </a:spcBef>
              </a:pPr>
              <a:r>
                <a:rPr lang="en-US" altLang="zh-CN" sz="1400" spc="-5" dirty="0">
                  <a:solidFill>
                    <a:srgbClr val="133258"/>
                  </a:solidFill>
                  <a:latin typeface="Century Gothic"/>
                  <a:cs typeface="Century Gothic"/>
                </a:rPr>
                <a:t>Twin        N.W: 70.0lbs   |  G.W: 77.2lbs</a:t>
              </a:r>
            </a:p>
            <a:p>
              <a:pPr marL="12700">
                <a:lnSpc>
                  <a:spcPct val="100000"/>
                </a:lnSpc>
                <a:spcBef>
                  <a:spcPts val="470"/>
                </a:spcBef>
              </a:pPr>
              <a:r>
                <a:rPr lang="en-US" altLang="zh-CN" sz="1400" spc="-5" dirty="0">
                  <a:solidFill>
                    <a:srgbClr val="133258"/>
                  </a:solidFill>
                  <a:latin typeface="Century Gothic"/>
                  <a:cs typeface="Century Gothic"/>
                </a:rPr>
                <a:t>Full          N.W: 92.6lbs   |  G.W: 99.9bs </a:t>
              </a:r>
            </a:p>
            <a:p>
              <a:pPr marL="12700">
                <a:lnSpc>
                  <a:spcPct val="100000"/>
                </a:lnSpc>
                <a:spcBef>
                  <a:spcPts val="470"/>
                </a:spcBef>
              </a:pPr>
              <a:r>
                <a:rPr lang="en-US" altLang="zh-CN" sz="1400" spc="-5" dirty="0">
                  <a:solidFill>
                    <a:srgbClr val="133258"/>
                  </a:solidFill>
                  <a:latin typeface="Century Gothic"/>
                  <a:cs typeface="Century Gothic"/>
                </a:rPr>
                <a:t>Queen   N.W: 97.9lbs   |  G.W: 106.7lbs </a:t>
              </a:r>
            </a:p>
            <a:p>
              <a:pPr marL="12700">
                <a:spcBef>
                  <a:spcPts val="470"/>
                </a:spcBef>
              </a:pPr>
              <a:r>
                <a:rPr lang="en-US" altLang="zh-CN" sz="1400" spc="-5" dirty="0">
                  <a:solidFill>
                    <a:srgbClr val="133258"/>
                  </a:solidFill>
                  <a:latin typeface="Century Gothic"/>
                  <a:cs typeface="Century Gothic"/>
                </a:rPr>
                <a:t>King        N.W: 112.4lbs |  G.W: 120.1lbs 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56D54B1-BA7F-4EDA-8D6B-93481D01045A}"/>
              </a:ext>
            </a:extLst>
          </p:cNvPr>
          <p:cNvGrpSpPr/>
          <p:nvPr/>
        </p:nvGrpSpPr>
        <p:grpSpPr>
          <a:xfrm rot="18979309">
            <a:off x="12912290" y="3143873"/>
            <a:ext cx="222765" cy="499345"/>
            <a:chOff x="10668001" y="2852331"/>
            <a:chExt cx="304800" cy="499345"/>
          </a:xfrm>
          <a:solidFill>
            <a:schemeClr val="bg1"/>
          </a:solidFill>
        </p:grpSpPr>
        <p:sp>
          <p:nvSpPr>
            <p:cNvPr id="2" name="矩形: 剪去左右顶角 1">
              <a:extLst>
                <a:ext uri="{FF2B5EF4-FFF2-40B4-BE49-F238E27FC236}">
                  <a16:creationId xmlns:a16="http://schemas.microsoft.com/office/drawing/2014/main" id="{8E28E328-E007-42D3-8E12-0FCBFE42686E}"/>
                </a:ext>
              </a:extLst>
            </p:cNvPr>
            <p:cNvSpPr/>
            <p:nvPr/>
          </p:nvSpPr>
          <p:spPr>
            <a:xfrm>
              <a:off x="10744200" y="2852331"/>
              <a:ext cx="152400" cy="443711"/>
            </a:xfrm>
            <a:prstGeom prst="snip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D849EB-EA23-4AD0-B7CD-0E62B51DD1CE}"/>
                </a:ext>
              </a:extLst>
            </p:cNvPr>
            <p:cNvSpPr/>
            <p:nvPr/>
          </p:nvSpPr>
          <p:spPr>
            <a:xfrm>
              <a:off x="10668001" y="3244936"/>
              <a:ext cx="304800" cy="1067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DEEBFE3E-8242-4C69-A68E-A36A9794AC2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r="23209"/>
          <a:stretch/>
        </p:blipFill>
        <p:spPr>
          <a:xfrm>
            <a:off x="8751831" y="5671672"/>
            <a:ext cx="2520001" cy="24998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9EECEE1-98EE-4967-B160-50130D7358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r="10266"/>
          <a:stretch/>
        </p:blipFill>
        <p:spPr>
          <a:xfrm>
            <a:off x="5962599" y="5636726"/>
            <a:ext cx="2545716" cy="247005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622B024-5E6F-4A38-8453-DC96A9D1EAC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4" r="14612" b="14881"/>
          <a:stretch/>
        </p:blipFill>
        <p:spPr>
          <a:xfrm>
            <a:off x="11583719" y="5670556"/>
            <a:ext cx="2497055" cy="2499890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B1FB5BA6-536C-434E-8248-E10BECAEC7C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4" t="5038" r="10789" b="2927"/>
          <a:stretch/>
        </p:blipFill>
        <p:spPr>
          <a:xfrm>
            <a:off x="5650700" y="1077937"/>
            <a:ext cx="5786410" cy="4490853"/>
          </a:xfrm>
          <a:prstGeom prst="rect">
            <a:avLst/>
          </a:prstGeom>
        </p:spPr>
      </p:pic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D9865BC7-B2DA-47CC-8664-69941A7E28C8}"/>
              </a:ext>
            </a:extLst>
          </p:cNvPr>
          <p:cNvCxnSpPr>
            <a:cxnSpLocks/>
          </p:cNvCxnSpPr>
          <p:nvPr/>
        </p:nvCxnSpPr>
        <p:spPr>
          <a:xfrm flipH="1">
            <a:off x="13039160" y="6940648"/>
            <a:ext cx="30205" cy="9874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7FC57376-0844-49A6-A5CC-BD957124907E}"/>
              </a:ext>
            </a:extLst>
          </p:cNvPr>
          <p:cNvSpPr txBox="1"/>
          <p:nvPr/>
        </p:nvSpPr>
        <p:spPr>
          <a:xfrm>
            <a:off x="13142129" y="7200508"/>
            <a:ext cx="80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6”</a:t>
            </a:r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8441C06C-ABC3-4318-8F97-A69338C25FE9}"/>
              </a:ext>
            </a:extLst>
          </p:cNvPr>
          <p:cNvCxnSpPr>
            <a:cxnSpLocks/>
          </p:cNvCxnSpPr>
          <p:nvPr/>
        </p:nvCxnSpPr>
        <p:spPr>
          <a:xfrm>
            <a:off x="9029692" y="7169276"/>
            <a:ext cx="342908" cy="4005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90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9"/>
          <p:cNvSpPr/>
          <p:nvPr/>
        </p:nvSpPr>
        <p:spPr>
          <a:xfrm>
            <a:off x="494211" y="1370400"/>
            <a:ext cx="306000" cy="306000"/>
          </a:xfrm>
          <a:custGeom>
            <a:avLst/>
            <a:gdLst/>
            <a:ahLst/>
            <a:cxnLst/>
            <a:rect l="l" t="t" r="r" b="b"/>
            <a:pathLst>
              <a:path w="273050" h="271780">
                <a:moveTo>
                  <a:pt x="136398" y="0"/>
                </a:moveTo>
                <a:lnTo>
                  <a:pt x="93283" y="6915"/>
                </a:lnTo>
                <a:lnTo>
                  <a:pt x="55840" y="26171"/>
                </a:lnTo>
                <a:lnTo>
                  <a:pt x="26315" y="55533"/>
                </a:lnTo>
                <a:lnTo>
                  <a:pt x="6953" y="92766"/>
                </a:lnTo>
                <a:lnTo>
                  <a:pt x="0" y="135635"/>
                </a:lnTo>
                <a:lnTo>
                  <a:pt x="6953" y="178505"/>
                </a:lnTo>
                <a:lnTo>
                  <a:pt x="26315" y="215738"/>
                </a:lnTo>
                <a:lnTo>
                  <a:pt x="55840" y="245100"/>
                </a:lnTo>
                <a:lnTo>
                  <a:pt x="93283" y="264356"/>
                </a:lnTo>
                <a:lnTo>
                  <a:pt x="136398" y="271271"/>
                </a:lnTo>
                <a:lnTo>
                  <a:pt x="179512" y="264356"/>
                </a:lnTo>
                <a:lnTo>
                  <a:pt x="216955" y="245100"/>
                </a:lnTo>
                <a:lnTo>
                  <a:pt x="246480" y="215738"/>
                </a:lnTo>
                <a:lnTo>
                  <a:pt x="265842" y="178505"/>
                </a:lnTo>
                <a:lnTo>
                  <a:pt x="272796" y="135635"/>
                </a:lnTo>
                <a:lnTo>
                  <a:pt x="265842" y="92766"/>
                </a:lnTo>
                <a:lnTo>
                  <a:pt x="246480" y="55533"/>
                </a:lnTo>
                <a:lnTo>
                  <a:pt x="216955" y="26171"/>
                </a:lnTo>
                <a:lnTo>
                  <a:pt x="179512" y="6915"/>
                </a:lnTo>
                <a:lnTo>
                  <a:pt x="136398" y="0"/>
                </a:lnTo>
                <a:close/>
              </a:path>
            </a:pathLst>
          </a:custGeom>
          <a:solidFill>
            <a:srgbClr val="EDE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6555" y="559803"/>
            <a:ext cx="6079746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BMLY6UH_00__| Upholstered Platform Bed 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90"/>
              </a:lnSpc>
            </a:pPr>
            <a:fld id="{81D60167-4931-47E6-BA6A-407CBD079E47}" type="slidenum">
              <a:rPr spc="150" dirty="0"/>
              <a:pPr marL="25400">
                <a:lnSpc>
                  <a:spcPts val="1290"/>
                </a:lnSpc>
              </a:pPr>
              <a:t>3</a:t>
            </a:fld>
            <a:endParaRPr spc="150" dirty="0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09F5AC46-6FE6-474C-AF29-04BA4E984D33}"/>
              </a:ext>
            </a:extLst>
          </p:cNvPr>
          <p:cNvSpPr txBox="1"/>
          <p:nvPr/>
        </p:nvSpPr>
        <p:spPr>
          <a:xfrm>
            <a:off x="609598" y="1411007"/>
            <a:ext cx="264702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06182F"/>
                </a:solidFill>
                <a:latin typeface="Century Gothic"/>
                <a:cs typeface="Century Gothic"/>
              </a:rPr>
              <a:t>TWIN SPEC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21067CD-B42F-4A9B-A4BD-A60983FF8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2564" r="12800" b="2564"/>
          <a:stretch/>
        </p:blipFill>
        <p:spPr>
          <a:xfrm>
            <a:off x="4495800" y="2222500"/>
            <a:ext cx="7680846" cy="6766574"/>
          </a:xfrm>
          <a:prstGeom prst="rect">
            <a:avLst/>
          </a:prstGeom>
        </p:spPr>
      </p:pic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D0FAADD1-C52F-44DA-9676-35D8A57D789F}"/>
              </a:ext>
            </a:extLst>
          </p:cNvPr>
          <p:cNvCxnSpPr>
            <a:cxnSpLocks/>
          </p:cNvCxnSpPr>
          <p:nvPr/>
        </p:nvCxnSpPr>
        <p:spPr>
          <a:xfrm flipV="1">
            <a:off x="4648200" y="2082413"/>
            <a:ext cx="0" cy="386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E0DECF82-D9AC-4181-A8CF-50A32823263F}"/>
              </a:ext>
            </a:extLst>
          </p:cNvPr>
          <p:cNvCxnSpPr>
            <a:cxnSpLocks/>
          </p:cNvCxnSpPr>
          <p:nvPr/>
        </p:nvCxnSpPr>
        <p:spPr>
          <a:xfrm flipV="1">
            <a:off x="7776754" y="1957796"/>
            <a:ext cx="0" cy="38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28956270-9127-4438-A084-DEC1B26B1A2B}"/>
              </a:ext>
            </a:extLst>
          </p:cNvPr>
          <p:cNvCxnSpPr>
            <a:cxnSpLocks/>
          </p:cNvCxnSpPr>
          <p:nvPr/>
        </p:nvCxnSpPr>
        <p:spPr>
          <a:xfrm flipV="1">
            <a:off x="4653280" y="2149617"/>
            <a:ext cx="3119120" cy="1032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>
            <a:extLst>
              <a:ext uri="{FF2B5EF4-FFF2-40B4-BE49-F238E27FC236}">
                <a16:creationId xmlns:a16="http://schemas.microsoft.com/office/drawing/2014/main" id="{C26895AC-A461-4AE0-B6C9-104D9901C21E}"/>
              </a:ext>
            </a:extLst>
          </p:cNvPr>
          <p:cNvSpPr txBox="1"/>
          <p:nvPr/>
        </p:nvSpPr>
        <p:spPr>
          <a:xfrm>
            <a:off x="6075819" y="1806870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39.2”</a:t>
            </a: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7487FB75-BB72-4546-A055-6E0E35C93EBC}"/>
              </a:ext>
            </a:extLst>
          </p:cNvPr>
          <p:cNvCxnSpPr>
            <a:cxnSpLocks/>
          </p:cNvCxnSpPr>
          <p:nvPr/>
        </p:nvCxnSpPr>
        <p:spPr>
          <a:xfrm flipH="1">
            <a:off x="3485758" y="2514600"/>
            <a:ext cx="1143108" cy="68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F10AB457-DAC0-4C33-89A2-CFE06F2A7269}"/>
              </a:ext>
            </a:extLst>
          </p:cNvPr>
          <p:cNvCxnSpPr>
            <a:cxnSpLocks/>
          </p:cNvCxnSpPr>
          <p:nvPr/>
        </p:nvCxnSpPr>
        <p:spPr>
          <a:xfrm flipH="1">
            <a:off x="4387946" y="4953000"/>
            <a:ext cx="374554" cy="2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519C9DC0-E4FE-4306-B7D9-F1EFEA55B2C7}"/>
              </a:ext>
            </a:extLst>
          </p:cNvPr>
          <p:cNvCxnSpPr>
            <a:cxnSpLocks/>
          </p:cNvCxnSpPr>
          <p:nvPr/>
        </p:nvCxnSpPr>
        <p:spPr>
          <a:xfrm>
            <a:off x="4434840" y="2520844"/>
            <a:ext cx="68267" cy="24321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720CEC3A-6AC7-4F66-B93F-F5982893F167}"/>
              </a:ext>
            </a:extLst>
          </p:cNvPr>
          <p:cNvSpPr txBox="1"/>
          <p:nvPr/>
        </p:nvSpPr>
        <p:spPr>
          <a:xfrm>
            <a:off x="3860988" y="3593793"/>
            <a:ext cx="76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27.6”</a:t>
            </a:r>
          </a:p>
        </p:txBody>
      </p: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1A39692B-36A1-47D2-A332-2986ADE0B2EC}"/>
              </a:ext>
            </a:extLst>
          </p:cNvPr>
          <p:cNvCxnSpPr>
            <a:cxnSpLocks/>
          </p:cNvCxnSpPr>
          <p:nvPr/>
        </p:nvCxnSpPr>
        <p:spPr>
          <a:xfrm>
            <a:off x="3860988" y="2582675"/>
            <a:ext cx="25212" cy="39705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DAD2B4A8-7B52-4626-B1B2-DFE63BE42199}"/>
              </a:ext>
            </a:extLst>
          </p:cNvPr>
          <p:cNvCxnSpPr>
            <a:cxnSpLocks/>
          </p:cNvCxnSpPr>
          <p:nvPr/>
        </p:nvCxnSpPr>
        <p:spPr>
          <a:xfrm flipH="1">
            <a:off x="3736428" y="6447245"/>
            <a:ext cx="1026072" cy="152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>
            <a:extLst>
              <a:ext uri="{FF2B5EF4-FFF2-40B4-BE49-F238E27FC236}">
                <a16:creationId xmlns:a16="http://schemas.microsoft.com/office/drawing/2014/main" id="{4220B2BD-9865-4079-810C-DC5EB0985A22}"/>
              </a:ext>
            </a:extLst>
          </p:cNvPr>
          <p:cNvSpPr txBox="1"/>
          <p:nvPr/>
        </p:nvSpPr>
        <p:spPr>
          <a:xfrm>
            <a:off x="3292222" y="4352356"/>
            <a:ext cx="76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47”</a:t>
            </a:r>
          </a:p>
        </p:txBody>
      </p: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0C2CD85B-21AC-4641-A322-38318E1D9B7B}"/>
              </a:ext>
            </a:extLst>
          </p:cNvPr>
          <p:cNvCxnSpPr>
            <a:cxnSpLocks/>
          </p:cNvCxnSpPr>
          <p:nvPr/>
        </p:nvCxnSpPr>
        <p:spPr>
          <a:xfrm>
            <a:off x="6272301" y="4800600"/>
            <a:ext cx="0" cy="533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FC7E76E8-A433-4406-AC87-B5FCC4A5D485}"/>
              </a:ext>
            </a:extLst>
          </p:cNvPr>
          <p:cNvCxnSpPr>
            <a:cxnSpLocks/>
          </p:cNvCxnSpPr>
          <p:nvPr/>
        </p:nvCxnSpPr>
        <p:spPr>
          <a:xfrm flipH="1">
            <a:off x="7315200" y="8912947"/>
            <a:ext cx="1102272" cy="228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67A94E43-BA89-4F62-8EF8-BEB92B93E2E5}"/>
              </a:ext>
            </a:extLst>
          </p:cNvPr>
          <p:cNvCxnSpPr>
            <a:cxnSpLocks/>
          </p:cNvCxnSpPr>
          <p:nvPr/>
        </p:nvCxnSpPr>
        <p:spPr>
          <a:xfrm flipH="1" flipV="1">
            <a:off x="3994054" y="6599498"/>
            <a:ext cx="3549746" cy="24624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>
            <a:extLst>
              <a:ext uri="{FF2B5EF4-FFF2-40B4-BE49-F238E27FC236}">
                <a16:creationId xmlns:a16="http://schemas.microsoft.com/office/drawing/2014/main" id="{70618039-0177-472A-8B8A-06CC92C54745}"/>
              </a:ext>
            </a:extLst>
          </p:cNvPr>
          <p:cNvSpPr txBox="1"/>
          <p:nvPr/>
        </p:nvSpPr>
        <p:spPr>
          <a:xfrm>
            <a:off x="4876800" y="7646061"/>
            <a:ext cx="78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76.7”</a:t>
            </a: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5CD97003-E47C-46C4-AF20-094340DC528A}"/>
              </a:ext>
            </a:extLst>
          </p:cNvPr>
          <p:cNvCxnSpPr>
            <a:cxnSpLocks/>
          </p:cNvCxnSpPr>
          <p:nvPr/>
        </p:nvCxnSpPr>
        <p:spPr>
          <a:xfrm flipV="1">
            <a:off x="11979700" y="6350661"/>
            <a:ext cx="1507700" cy="315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F758891E-3703-4FB1-91F0-07BEDA1BAB53}"/>
              </a:ext>
            </a:extLst>
          </p:cNvPr>
          <p:cNvCxnSpPr>
            <a:cxnSpLocks/>
          </p:cNvCxnSpPr>
          <p:nvPr/>
        </p:nvCxnSpPr>
        <p:spPr>
          <a:xfrm flipV="1">
            <a:off x="11979700" y="7759941"/>
            <a:ext cx="720820" cy="164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>
            <a:extLst>
              <a:ext uri="{FF2B5EF4-FFF2-40B4-BE49-F238E27FC236}">
                <a16:creationId xmlns:a16="http://schemas.microsoft.com/office/drawing/2014/main" id="{39062B7E-1A3E-4690-B9E0-395FF254371F}"/>
              </a:ext>
            </a:extLst>
          </p:cNvPr>
          <p:cNvCxnSpPr>
            <a:cxnSpLocks/>
          </p:cNvCxnSpPr>
          <p:nvPr/>
        </p:nvCxnSpPr>
        <p:spPr>
          <a:xfrm flipH="1">
            <a:off x="12329046" y="6614649"/>
            <a:ext cx="30205" cy="12160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本框 113">
            <a:extLst>
              <a:ext uri="{FF2B5EF4-FFF2-40B4-BE49-F238E27FC236}">
                <a16:creationId xmlns:a16="http://schemas.microsoft.com/office/drawing/2014/main" id="{F5EA63D1-B0FF-4489-BAAD-580D10FFA1EE}"/>
              </a:ext>
            </a:extLst>
          </p:cNvPr>
          <p:cNvSpPr txBox="1"/>
          <p:nvPr/>
        </p:nvSpPr>
        <p:spPr>
          <a:xfrm>
            <a:off x="12383114" y="7038022"/>
            <a:ext cx="80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13.4”</a:t>
            </a:r>
          </a:p>
        </p:txBody>
      </p: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316F1695-E5BA-4C1F-9A9B-F8F90EEF1137}"/>
              </a:ext>
            </a:extLst>
          </p:cNvPr>
          <p:cNvCxnSpPr>
            <a:cxnSpLocks/>
          </p:cNvCxnSpPr>
          <p:nvPr/>
        </p:nvCxnSpPr>
        <p:spPr>
          <a:xfrm flipV="1">
            <a:off x="8676662" y="8689092"/>
            <a:ext cx="720820" cy="164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>
            <a:extLst>
              <a:ext uri="{FF2B5EF4-FFF2-40B4-BE49-F238E27FC236}">
                <a16:creationId xmlns:a16="http://schemas.microsoft.com/office/drawing/2014/main" id="{55DDEF71-5A6A-472D-B167-6C8E58B0273D}"/>
              </a:ext>
            </a:extLst>
          </p:cNvPr>
          <p:cNvCxnSpPr>
            <a:cxnSpLocks/>
          </p:cNvCxnSpPr>
          <p:nvPr/>
        </p:nvCxnSpPr>
        <p:spPr>
          <a:xfrm>
            <a:off x="9026008" y="8153400"/>
            <a:ext cx="0" cy="6064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文本框 117">
            <a:extLst>
              <a:ext uri="{FF2B5EF4-FFF2-40B4-BE49-F238E27FC236}">
                <a16:creationId xmlns:a16="http://schemas.microsoft.com/office/drawing/2014/main" id="{66760C80-602D-4BE5-9B96-AB192E6DB83D}"/>
              </a:ext>
            </a:extLst>
          </p:cNvPr>
          <p:cNvSpPr txBox="1"/>
          <p:nvPr/>
        </p:nvSpPr>
        <p:spPr>
          <a:xfrm>
            <a:off x="9080076" y="8236580"/>
            <a:ext cx="6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6”</a:t>
            </a: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FD03994D-BE52-4D48-8FF6-1E6E99855AD1}"/>
              </a:ext>
            </a:extLst>
          </p:cNvPr>
          <p:cNvSpPr txBox="1"/>
          <p:nvPr/>
        </p:nvSpPr>
        <p:spPr>
          <a:xfrm>
            <a:off x="6329668" y="4882634"/>
            <a:ext cx="6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6.4”</a:t>
            </a:r>
          </a:p>
        </p:txBody>
      </p: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3CCD009B-90B3-4D70-B58B-6DCE2FB1699F}"/>
              </a:ext>
            </a:extLst>
          </p:cNvPr>
          <p:cNvCxnSpPr>
            <a:cxnSpLocks/>
          </p:cNvCxnSpPr>
          <p:nvPr/>
        </p:nvCxnSpPr>
        <p:spPr>
          <a:xfrm flipV="1">
            <a:off x="9982200" y="5867400"/>
            <a:ext cx="698692" cy="14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F1130CC4-B2AD-4E02-B84D-F90A9961B915}"/>
              </a:ext>
            </a:extLst>
          </p:cNvPr>
          <p:cNvCxnSpPr>
            <a:cxnSpLocks/>
          </p:cNvCxnSpPr>
          <p:nvPr/>
        </p:nvCxnSpPr>
        <p:spPr>
          <a:xfrm flipV="1">
            <a:off x="10168536" y="5938600"/>
            <a:ext cx="698692" cy="14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BC692811-E732-433C-B96B-1AB0997FA126}"/>
              </a:ext>
            </a:extLst>
          </p:cNvPr>
          <p:cNvCxnSpPr>
            <a:cxnSpLocks/>
          </p:cNvCxnSpPr>
          <p:nvPr/>
        </p:nvCxnSpPr>
        <p:spPr>
          <a:xfrm>
            <a:off x="10331546" y="5938600"/>
            <a:ext cx="186336" cy="71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124">
            <a:extLst>
              <a:ext uri="{FF2B5EF4-FFF2-40B4-BE49-F238E27FC236}">
                <a16:creationId xmlns:a16="http://schemas.microsoft.com/office/drawing/2014/main" id="{A3BE2A83-1B16-40AB-9AB3-1B53C6BD5192}"/>
              </a:ext>
            </a:extLst>
          </p:cNvPr>
          <p:cNvSpPr txBox="1"/>
          <p:nvPr/>
        </p:nvSpPr>
        <p:spPr>
          <a:xfrm>
            <a:off x="9982199" y="5572818"/>
            <a:ext cx="78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2.95”</a:t>
            </a:r>
          </a:p>
        </p:txBody>
      </p: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4E2A103C-1235-4703-9A99-78EC1649884C}"/>
              </a:ext>
            </a:extLst>
          </p:cNvPr>
          <p:cNvCxnSpPr>
            <a:cxnSpLocks/>
          </p:cNvCxnSpPr>
          <p:nvPr/>
        </p:nvCxnSpPr>
        <p:spPr>
          <a:xfrm flipV="1">
            <a:off x="8417472" y="6858000"/>
            <a:ext cx="3592433" cy="7880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文本框 127">
            <a:extLst>
              <a:ext uri="{FF2B5EF4-FFF2-40B4-BE49-F238E27FC236}">
                <a16:creationId xmlns:a16="http://schemas.microsoft.com/office/drawing/2014/main" id="{EA902EEA-48BC-4E9A-ABF5-BA0A4389E1CC}"/>
              </a:ext>
            </a:extLst>
          </p:cNvPr>
          <p:cNvSpPr txBox="1"/>
          <p:nvPr/>
        </p:nvSpPr>
        <p:spPr>
          <a:xfrm>
            <a:off x="10054774" y="7263690"/>
            <a:ext cx="81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38.8”</a:t>
            </a:r>
          </a:p>
        </p:txBody>
      </p:sp>
      <p:cxnSp>
        <p:nvCxnSpPr>
          <p:cNvPr id="129" name="直接箭头连接符 128">
            <a:extLst>
              <a:ext uri="{FF2B5EF4-FFF2-40B4-BE49-F238E27FC236}">
                <a16:creationId xmlns:a16="http://schemas.microsoft.com/office/drawing/2014/main" id="{CEA36E31-1A37-49F5-ADCD-308EDC449142}"/>
              </a:ext>
            </a:extLst>
          </p:cNvPr>
          <p:cNvCxnSpPr>
            <a:cxnSpLocks/>
          </p:cNvCxnSpPr>
          <p:nvPr/>
        </p:nvCxnSpPr>
        <p:spPr>
          <a:xfrm>
            <a:off x="7196189" y="6774820"/>
            <a:ext cx="0" cy="7689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文本框 129">
            <a:extLst>
              <a:ext uri="{FF2B5EF4-FFF2-40B4-BE49-F238E27FC236}">
                <a16:creationId xmlns:a16="http://schemas.microsoft.com/office/drawing/2014/main" id="{74E7CC7F-7D6B-4B09-BFF3-B809D568C522}"/>
              </a:ext>
            </a:extLst>
          </p:cNvPr>
          <p:cNvSpPr txBox="1"/>
          <p:nvPr/>
        </p:nvSpPr>
        <p:spPr>
          <a:xfrm>
            <a:off x="7238392" y="7079024"/>
            <a:ext cx="6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7”</a:t>
            </a:r>
          </a:p>
        </p:txBody>
      </p: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FB99185C-3330-4FFA-891E-792E3B64BC76}"/>
              </a:ext>
            </a:extLst>
          </p:cNvPr>
          <p:cNvCxnSpPr>
            <a:cxnSpLocks/>
          </p:cNvCxnSpPr>
          <p:nvPr/>
        </p:nvCxnSpPr>
        <p:spPr>
          <a:xfrm flipH="1">
            <a:off x="7723852" y="4858927"/>
            <a:ext cx="1741248" cy="246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2F7ECE26-1636-46D4-950E-D8CB6D404A83}"/>
              </a:ext>
            </a:extLst>
          </p:cNvPr>
          <p:cNvCxnSpPr>
            <a:cxnSpLocks/>
          </p:cNvCxnSpPr>
          <p:nvPr/>
        </p:nvCxnSpPr>
        <p:spPr>
          <a:xfrm flipH="1" flipV="1">
            <a:off x="9198400" y="4953000"/>
            <a:ext cx="4012151" cy="14433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6AAFF93B-C0A1-44E1-BAC5-F9F08E81904D}"/>
              </a:ext>
            </a:extLst>
          </p:cNvPr>
          <p:cNvSpPr txBox="1"/>
          <p:nvPr/>
        </p:nvSpPr>
        <p:spPr>
          <a:xfrm>
            <a:off x="10913841" y="5258419"/>
            <a:ext cx="78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75.2”</a:t>
            </a:r>
          </a:p>
        </p:txBody>
      </p:sp>
    </p:spTree>
    <p:extLst>
      <p:ext uri="{BB962C8B-B14F-4D97-AF65-F5344CB8AC3E}">
        <p14:creationId xmlns:p14="http://schemas.microsoft.com/office/powerpoint/2010/main" val="122770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9"/>
          <p:cNvSpPr/>
          <p:nvPr/>
        </p:nvSpPr>
        <p:spPr>
          <a:xfrm>
            <a:off x="494211" y="1370400"/>
            <a:ext cx="306000" cy="306000"/>
          </a:xfrm>
          <a:custGeom>
            <a:avLst/>
            <a:gdLst/>
            <a:ahLst/>
            <a:cxnLst/>
            <a:rect l="l" t="t" r="r" b="b"/>
            <a:pathLst>
              <a:path w="273050" h="271780">
                <a:moveTo>
                  <a:pt x="136398" y="0"/>
                </a:moveTo>
                <a:lnTo>
                  <a:pt x="93283" y="6915"/>
                </a:lnTo>
                <a:lnTo>
                  <a:pt x="55840" y="26171"/>
                </a:lnTo>
                <a:lnTo>
                  <a:pt x="26315" y="55533"/>
                </a:lnTo>
                <a:lnTo>
                  <a:pt x="6953" y="92766"/>
                </a:lnTo>
                <a:lnTo>
                  <a:pt x="0" y="135635"/>
                </a:lnTo>
                <a:lnTo>
                  <a:pt x="6953" y="178505"/>
                </a:lnTo>
                <a:lnTo>
                  <a:pt x="26315" y="215738"/>
                </a:lnTo>
                <a:lnTo>
                  <a:pt x="55840" y="245100"/>
                </a:lnTo>
                <a:lnTo>
                  <a:pt x="93283" y="264356"/>
                </a:lnTo>
                <a:lnTo>
                  <a:pt x="136398" y="271271"/>
                </a:lnTo>
                <a:lnTo>
                  <a:pt x="179512" y="264356"/>
                </a:lnTo>
                <a:lnTo>
                  <a:pt x="216955" y="245100"/>
                </a:lnTo>
                <a:lnTo>
                  <a:pt x="246480" y="215738"/>
                </a:lnTo>
                <a:lnTo>
                  <a:pt x="265842" y="178505"/>
                </a:lnTo>
                <a:lnTo>
                  <a:pt x="272796" y="135635"/>
                </a:lnTo>
                <a:lnTo>
                  <a:pt x="265842" y="92766"/>
                </a:lnTo>
                <a:lnTo>
                  <a:pt x="246480" y="55533"/>
                </a:lnTo>
                <a:lnTo>
                  <a:pt x="216955" y="26171"/>
                </a:lnTo>
                <a:lnTo>
                  <a:pt x="179512" y="6915"/>
                </a:lnTo>
                <a:lnTo>
                  <a:pt x="136398" y="0"/>
                </a:lnTo>
                <a:close/>
              </a:path>
            </a:pathLst>
          </a:custGeom>
          <a:solidFill>
            <a:srgbClr val="EDE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6555" y="559803"/>
            <a:ext cx="6079746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BMLY6UH_00__| Upholstered Platform Bed 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90"/>
              </a:lnSpc>
            </a:pPr>
            <a:fld id="{81D60167-4931-47E6-BA6A-407CBD079E47}" type="slidenum">
              <a:rPr spc="150" dirty="0"/>
              <a:pPr marL="25400">
                <a:lnSpc>
                  <a:spcPts val="1290"/>
                </a:lnSpc>
              </a:pPr>
              <a:t>4</a:t>
            </a:fld>
            <a:endParaRPr spc="150" dirty="0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09F5AC46-6FE6-474C-AF29-04BA4E984D33}"/>
              </a:ext>
            </a:extLst>
          </p:cNvPr>
          <p:cNvSpPr txBox="1"/>
          <p:nvPr/>
        </p:nvSpPr>
        <p:spPr>
          <a:xfrm>
            <a:off x="609598" y="1411007"/>
            <a:ext cx="264702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06182F"/>
                </a:solidFill>
                <a:latin typeface="Century Gothic"/>
                <a:cs typeface="Century Gothic"/>
              </a:rPr>
              <a:t>FULL SPEC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21067CD-B42F-4A9B-A4BD-A60983FF8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r="6993"/>
          <a:stretch/>
        </p:blipFill>
        <p:spPr>
          <a:xfrm>
            <a:off x="4495799" y="2222500"/>
            <a:ext cx="8503927" cy="6766574"/>
          </a:xfrm>
          <a:prstGeom prst="rect">
            <a:avLst/>
          </a:prstGeom>
        </p:spPr>
      </p:pic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D0FAADD1-C52F-44DA-9676-35D8A57D789F}"/>
              </a:ext>
            </a:extLst>
          </p:cNvPr>
          <p:cNvCxnSpPr>
            <a:cxnSpLocks/>
          </p:cNvCxnSpPr>
          <p:nvPr/>
        </p:nvCxnSpPr>
        <p:spPr>
          <a:xfrm flipV="1">
            <a:off x="4623786" y="2301287"/>
            <a:ext cx="0" cy="381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E0DECF82-D9AC-4181-A8CF-50A32823263F}"/>
              </a:ext>
            </a:extLst>
          </p:cNvPr>
          <p:cNvCxnSpPr>
            <a:cxnSpLocks/>
          </p:cNvCxnSpPr>
          <p:nvPr/>
        </p:nvCxnSpPr>
        <p:spPr>
          <a:xfrm flipV="1">
            <a:off x="8676662" y="2130959"/>
            <a:ext cx="0" cy="38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28956270-9127-4438-A084-DEC1B26B1A2B}"/>
              </a:ext>
            </a:extLst>
          </p:cNvPr>
          <p:cNvCxnSpPr>
            <a:cxnSpLocks/>
          </p:cNvCxnSpPr>
          <p:nvPr/>
        </p:nvCxnSpPr>
        <p:spPr>
          <a:xfrm flipV="1">
            <a:off x="4637489" y="2279278"/>
            <a:ext cx="4034094" cy="1408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>
            <a:extLst>
              <a:ext uri="{FF2B5EF4-FFF2-40B4-BE49-F238E27FC236}">
                <a16:creationId xmlns:a16="http://schemas.microsoft.com/office/drawing/2014/main" id="{C26895AC-A461-4AE0-B6C9-104D9901C21E}"/>
              </a:ext>
            </a:extLst>
          </p:cNvPr>
          <p:cNvSpPr txBox="1"/>
          <p:nvPr/>
        </p:nvSpPr>
        <p:spPr>
          <a:xfrm>
            <a:off x="6434355" y="200018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54.2”</a:t>
            </a: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7487FB75-BB72-4546-A055-6E0E35C93EBC}"/>
              </a:ext>
            </a:extLst>
          </p:cNvPr>
          <p:cNvCxnSpPr>
            <a:cxnSpLocks/>
          </p:cNvCxnSpPr>
          <p:nvPr/>
        </p:nvCxnSpPr>
        <p:spPr>
          <a:xfrm flipH="1">
            <a:off x="3504535" y="2671833"/>
            <a:ext cx="1143108" cy="68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F10AB457-DAC0-4C33-89A2-CFE06F2A7269}"/>
              </a:ext>
            </a:extLst>
          </p:cNvPr>
          <p:cNvCxnSpPr>
            <a:cxnSpLocks/>
          </p:cNvCxnSpPr>
          <p:nvPr/>
        </p:nvCxnSpPr>
        <p:spPr>
          <a:xfrm flipH="1">
            <a:off x="4371834" y="5037691"/>
            <a:ext cx="374554" cy="2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519C9DC0-E4FE-4306-B7D9-F1EFEA55B2C7}"/>
              </a:ext>
            </a:extLst>
          </p:cNvPr>
          <p:cNvCxnSpPr>
            <a:cxnSpLocks/>
          </p:cNvCxnSpPr>
          <p:nvPr/>
        </p:nvCxnSpPr>
        <p:spPr>
          <a:xfrm>
            <a:off x="4416553" y="2739908"/>
            <a:ext cx="70442" cy="22977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720CEC3A-6AC7-4F66-B93F-F5982893F167}"/>
              </a:ext>
            </a:extLst>
          </p:cNvPr>
          <p:cNvSpPr txBox="1"/>
          <p:nvPr/>
        </p:nvSpPr>
        <p:spPr>
          <a:xfrm>
            <a:off x="3860988" y="3593793"/>
            <a:ext cx="76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27.6”</a:t>
            </a:r>
          </a:p>
        </p:txBody>
      </p: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1A39692B-36A1-47D2-A332-2986ADE0B2EC}"/>
              </a:ext>
            </a:extLst>
          </p:cNvPr>
          <p:cNvCxnSpPr>
            <a:cxnSpLocks/>
          </p:cNvCxnSpPr>
          <p:nvPr/>
        </p:nvCxnSpPr>
        <p:spPr>
          <a:xfrm>
            <a:off x="3848382" y="2739908"/>
            <a:ext cx="64194" cy="39258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DAD2B4A8-7B52-4626-B1B2-DFE63BE42199}"/>
              </a:ext>
            </a:extLst>
          </p:cNvPr>
          <p:cNvCxnSpPr>
            <a:cxnSpLocks/>
          </p:cNvCxnSpPr>
          <p:nvPr/>
        </p:nvCxnSpPr>
        <p:spPr>
          <a:xfrm flipH="1">
            <a:off x="3766904" y="6589644"/>
            <a:ext cx="1109896" cy="144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>
            <a:extLst>
              <a:ext uri="{FF2B5EF4-FFF2-40B4-BE49-F238E27FC236}">
                <a16:creationId xmlns:a16="http://schemas.microsoft.com/office/drawing/2014/main" id="{4220B2BD-9865-4079-810C-DC5EB0985A22}"/>
              </a:ext>
            </a:extLst>
          </p:cNvPr>
          <p:cNvSpPr txBox="1"/>
          <p:nvPr/>
        </p:nvSpPr>
        <p:spPr>
          <a:xfrm>
            <a:off x="3292222" y="4352356"/>
            <a:ext cx="76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47”</a:t>
            </a:r>
          </a:p>
        </p:txBody>
      </p: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0C2CD85B-21AC-4641-A322-38318E1D9B7B}"/>
              </a:ext>
            </a:extLst>
          </p:cNvPr>
          <p:cNvCxnSpPr>
            <a:cxnSpLocks/>
          </p:cNvCxnSpPr>
          <p:nvPr/>
        </p:nvCxnSpPr>
        <p:spPr>
          <a:xfrm>
            <a:off x="6329668" y="4858927"/>
            <a:ext cx="0" cy="533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FC7E76E8-A433-4406-AC87-B5FCC4A5D485}"/>
              </a:ext>
            </a:extLst>
          </p:cNvPr>
          <p:cNvCxnSpPr>
            <a:cxnSpLocks/>
          </p:cNvCxnSpPr>
          <p:nvPr/>
        </p:nvCxnSpPr>
        <p:spPr>
          <a:xfrm flipH="1">
            <a:off x="7041298" y="9006737"/>
            <a:ext cx="1102272" cy="228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67A94E43-BA89-4F62-8EF8-BEB92B93E2E5}"/>
              </a:ext>
            </a:extLst>
          </p:cNvPr>
          <p:cNvCxnSpPr>
            <a:cxnSpLocks/>
          </p:cNvCxnSpPr>
          <p:nvPr/>
        </p:nvCxnSpPr>
        <p:spPr>
          <a:xfrm flipH="1" flipV="1">
            <a:off x="3929677" y="6774820"/>
            <a:ext cx="3254648" cy="24323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>
            <a:extLst>
              <a:ext uri="{FF2B5EF4-FFF2-40B4-BE49-F238E27FC236}">
                <a16:creationId xmlns:a16="http://schemas.microsoft.com/office/drawing/2014/main" id="{70618039-0177-472A-8B8A-06CC92C54745}"/>
              </a:ext>
            </a:extLst>
          </p:cNvPr>
          <p:cNvSpPr txBox="1"/>
          <p:nvPr/>
        </p:nvSpPr>
        <p:spPr>
          <a:xfrm>
            <a:off x="4746388" y="7817001"/>
            <a:ext cx="78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76.7”</a:t>
            </a: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5CD97003-E47C-46C4-AF20-094340DC528A}"/>
              </a:ext>
            </a:extLst>
          </p:cNvPr>
          <p:cNvCxnSpPr>
            <a:cxnSpLocks/>
          </p:cNvCxnSpPr>
          <p:nvPr/>
        </p:nvCxnSpPr>
        <p:spPr>
          <a:xfrm flipV="1">
            <a:off x="12724883" y="6191853"/>
            <a:ext cx="1507700" cy="315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F758891E-3703-4FB1-91F0-07BEDA1BAB53}"/>
              </a:ext>
            </a:extLst>
          </p:cNvPr>
          <p:cNvCxnSpPr>
            <a:cxnSpLocks/>
          </p:cNvCxnSpPr>
          <p:nvPr/>
        </p:nvCxnSpPr>
        <p:spPr>
          <a:xfrm flipV="1">
            <a:off x="12706435" y="7563631"/>
            <a:ext cx="720820" cy="164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>
            <a:extLst>
              <a:ext uri="{FF2B5EF4-FFF2-40B4-BE49-F238E27FC236}">
                <a16:creationId xmlns:a16="http://schemas.microsoft.com/office/drawing/2014/main" id="{39062B7E-1A3E-4690-B9E0-395FF254371F}"/>
              </a:ext>
            </a:extLst>
          </p:cNvPr>
          <p:cNvCxnSpPr>
            <a:cxnSpLocks/>
          </p:cNvCxnSpPr>
          <p:nvPr/>
        </p:nvCxnSpPr>
        <p:spPr>
          <a:xfrm flipH="1">
            <a:off x="13308364" y="6416944"/>
            <a:ext cx="27694" cy="11268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本框 113">
            <a:extLst>
              <a:ext uri="{FF2B5EF4-FFF2-40B4-BE49-F238E27FC236}">
                <a16:creationId xmlns:a16="http://schemas.microsoft.com/office/drawing/2014/main" id="{F5EA63D1-B0FF-4489-BAAD-580D10FFA1EE}"/>
              </a:ext>
            </a:extLst>
          </p:cNvPr>
          <p:cNvSpPr txBox="1"/>
          <p:nvPr/>
        </p:nvSpPr>
        <p:spPr>
          <a:xfrm>
            <a:off x="13417434" y="6858000"/>
            <a:ext cx="80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13.4”</a:t>
            </a:r>
          </a:p>
        </p:txBody>
      </p: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316F1695-E5BA-4C1F-9A9B-F8F90EEF1137}"/>
              </a:ext>
            </a:extLst>
          </p:cNvPr>
          <p:cNvCxnSpPr>
            <a:cxnSpLocks/>
          </p:cNvCxnSpPr>
          <p:nvPr/>
        </p:nvCxnSpPr>
        <p:spPr>
          <a:xfrm flipV="1">
            <a:off x="8311173" y="8750617"/>
            <a:ext cx="720820" cy="164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>
            <a:extLst>
              <a:ext uri="{FF2B5EF4-FFF2-40B4-BE49-F238E27FC236}">
                <a16:creationId xmlns:a16="http://schemas.microsoft.com/office/drawing/2014/main" id="{55DDEF71-5A6A-472D-B167-6C8E58B0273D}"/>
              </a:ext>
            </a:extLst>
          </p:cNvPr>
          <p:cNvCxnSpPr>
            <a:cxnSpLocks/>
          </p:cNvCxnSpPr>
          <p:nvPr/>
        </p:nvCxnSpPr>
        <p:spPr>
          <a:xfrm>
            <a:off x="8671583" y="8186333"/>
            <a:ext cx="0" cy="6064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文本框 117">
            <a:extLst>
              <a:ext uri="{FF2B5EF4-FFF2-40B4-BE49-F238E27FC236}">
                <a16:creationId xmlns:a16="http://schemas.microsoft.com/office/drawing/2014/main" id="{66760C80-602D-4BE5-9B96-AB192E6DB83D}"/>
              </a:ext>
            </a:extLst>
          </p:cNvPr>
          <p:cNvSpPr txBox="1"/>
          <p:nvPr/>
        </p:nvSpPr>
        <p:spPr>
          <a:xfrm>
            <a:off x="8757849" y="8240542"/>
            <a:ext cx="6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6”</a:t>
            </a: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FD03994D-BE52-4D48-8FF6-1E6E99855AD1}"/>
              </a:ext>
            </a:extLst>
          </p:cNvPr>
          <p:cNvSpPr txBox="1"/>
          <p:nvPr/>
        </p:nvSpPr>
        <p:spPr>
          <a:xfrm>
            <a:off x="6314428" y="4953000"/>
            <a:ext cx="6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6.4”</a:t>
            </a:r>
          </a:p>
        </p:txBody>
      </p: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3CCD009B-90B3-4D70-B58B-6DCE2FB1699F}"/>
              </a:ext>
            </a:extLst>
          </p:cNvPr>
          <p:cNvCxnSpPr>
            <a:cxnSpLocks/>
          </p:cNvCxnSpPr>
          <p:nvPr/>
        </p:nvCxnSpPr>
        <p:spPr>
          <a:xfrm flipV="1">
            <a:off x="10811390" y="5749735"/>
            <a:ext cx="698692" cy="14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F1130CC4-B2AD-4E02-B84D-F90A9961B915}"/>
              </a:ext>
            </a:extLst>
          </p:cNvPr>
          <p:cNvCxnSpPr>
            <a:cxnSpLocks/>
          </p:cNvCxnSpPr>
          <p:nvPr/>
        </p:nvCxnSpPr>
        <p:spPr>
          <a:xfrm flipV="1">
            <a:off x="10997726" y="5820935"/>
            <a:ext cx="698692" cy="14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BC692811-E732-433C-B96B-1AB0997FA126}"/>
              </a:ext>
            </a:extLst>
          </p:cNvPr>
          <p:cNvCxnSpPr>
            <a:cxnSpLocks/>
          </p:cNvCxnSpPr>
          <p:nvPr/>
        </p:nvCxnSpPr>
        <p:spPr>
          <a:xfrm>
            <a:off x="11160736" y="5820935"/>
            <a:ext cx="186336" cy="71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124">
            <a:extLst>
              <a:ext uri="{FF2B5EF4-FFF2-40B4-BE49-F238E27FC236}">
                <a16:creationId xmlns:a16="http://schemas.microsoft.com/office/drawing/2014/main" id="{A3BE2A83-1B16-40AB-9AB3-1B53C6BD5192}"/>
              </a:ext>
            </a:extLst>
          </p:cNvPr>
          <p:cNvSpPr txBox="1"/>
          <p:nvPr/>
        </p:nvSpPr>
        <p:spPr>
          <a:xfrm>
            <a:off x="10815200" y="5469156"/>
            <a:ext cx="78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2.95”</a:t>
            </a:r>
          </a:p>
        </p:txBody>
      </p: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4E2A103C-1235-4703-9A99-78EC1649884C}"/>
              </a:ext>
            </a:extLst>
          </p:cNvPr>
          <p:cNvCxnSpPr>
            <a:cxnSpLocks/>
          </p:cNvCxnSpPr>
          <p:nvPr/>
        </p:nvCxnSpPr>
        <p:spPr>
          <a:xfrm flipV="1">
            <a:off x="7982672" y="6670874"/>
            <a:ext cx="4818928" cy="10576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文本框 127">
            <a:extLst>
              <a:ext uri="{FF2B5EF4-FFF2-40B4-BE49-F238E27FC236}">
                <a16:creationId xmlns:a16="http://schemas.microsoft.com/office/drawing/2014/main" id="{EA902EEA-48BC-4E9A-ABF5-BA0A4389E1CC}"/>
              </a:ext>
            </a:extLst>
          </p:cNvPr>
          <p:cNvSpPr txBox="1"/>
          <p:nvPr/>
        </p:nvSpPr>
        <p:spPr>
          <a:xfrm>
            <a:off x="10054774" y="7263690"/>
            <a:ext cx="81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53.8”</a:t>
            </a:r>
          </a:p>
        </p:txBody>
      </p:sp>
      <p:cxnSp>
        <p:nvCxnSpPr>
          <p:cNvPr id="129" name="直接箭头连接符 128">
            <a:extLst>
              <a:ext uri="{FF2B5EF4-FFF2-40B4-BE49-F238E27FC236}">
                <a16:creationId xmlns:a16="http://schemas.microsoft.com/office/drawing/2014/main" id="{CEA36E31-1A37-49F5-ADCD-308EDC449142}"/>
              </a:ext>
            </a:extLst>
          </p:cNvPr>
          <p:cNvCxnSpPr>
            <a:cxnSpLocks/>
          </p:cNvCxnSpPr>
          <p:nvPr/>
        </p:nvCxnSpPr>
        <p:spPr>
          <a:xfrm>
            <a:off x="6949240" y="6879200"/>
            <a:ext cx="0" cy="7689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文本框 129">
            <a:extLst>
              <a:ext uri="{FF2B5EF4-FFF2-40B4-BE49-F238E27FC236}">
                <a16:creationId xmlns:a16="http://schemas.microsoft.com/office/drawing/2014/main" id="{74E7CC7F-7D6B-4B09-BFF3-B809D568C522}"/>
              </a:ext>
            </a:extLst>
          </p:cNvPr>
          <p:cNvSpPr txBox="1"/>
          <p:nvPr/>
        </p:nvSpPr>
        <p:spPr>
          <a:xfrm>
            <a:off x="6970250" y="7187840"/>
            <a:ext cx="6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7”</a:t>
            </a:r>
          </a:p>
        </p:txBody>
      </p: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FB99185C-3330-4FFA-891E-792E3B64BC76}"/>
              </a:ext>
            </a:extLst>
          </p:cNvPr>
          <p:cNvCxnSpPr>
            <a:cxnSpLocks/>
          </p:cNvCxnSpPr>
          <p:nvPr/>
        </p:nvCxnSpPr>
        <p:spPr>
          <a:xfrm flipH="1">
            <a:off x="8693988" y="4823276"/>
            <a:ext cx="1741248" cy="246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2F7ECE26-1636-46D4-950E-D8CB6D404A83}"/>
              </a:ext>
            </a:extLst>
          </p:cNvPr>
          <p:cNvCxnSpPr>
            <a:cxnSpLocks/>
          </p:cNvCxnSpPr>
          <p:nvPr/>
        </p:nvCxnSpPr>
        <p:spPr>
          <a:xfrm flipH="1" flipV="1">
            <a:off x="10168536" y="4917349"/>
            <a:ext cx="3850357" cy="12815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6AAFF93B-C0A1-44E1-BAC5-F9F08E81904D}"/>
              </a:ext>
            </a:extLst>
          </p:cNvPr>
          <p:cNvSpPr txBox="1"/>
          <p:nvPr/>
        </p:nvSpPr>
        <p:spPr>
          <a:xfrm>
            <a:off x="11883977" y="5222768"/>
            <a:ext cx="78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75.2”</a:t>
            </a:r>
          </a:p>
        </p:txBody>
      </p:sp>
    </p:spTree>
    <p:extLst>
      <p:ext uri="{BB962C8B-B14F-4D97-AF65-F5344CB8AC3E}">
        <p14:creationId xmlns:p14="http://schemas.microsoft.com/office/powerpoint/2010/main" val="17472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9"/>
          <p:cNvSpPr/>
          <p:nvPr/>
        </p:nvSpPr>
        <p:spPr>
          <a:xfrm>
            <a:off x="494211" y="1370400"/>
            <a:ext cx="306000" cy="306000"/>
          </a:xfrm>
          <a:custGeom>
            <a:avLst/>
            <a:gdLst/>
            <a:ahLst/>
            <a:cxnLst/>
            <a:rect l="l" t="t" r="r" b="b"/>
            <a:pathLst>
              <a:path w="273050" h="271780">
                <a:moveTo>
                  <a:pt x="136398" y="0"/>
                </a:moveTo>
                <a:lnTo>
                  <a:pt x="93283" y="6915"/>
                </a:lnTo>
                <a:lnTo>
                  <a:pt x="55840" y="26171"/>
                </a:lnTo>
                <a:lnTo>
                  <a:pt x="26315" y="55533"/>
                </a:lnTo>
                <a:lnTo>
                  <a:pt x="6953" y="92766"/>
                </a:lnTo>
                <a:lnTo>
                  <a:pt x="0" y="135635"/>
                </a:lnTo>
                <a:lnTo>
                  <a:pt x="6953" y="178505"/>
                </a:lnTo>
                <a:lnTo>
                  <a:pt x="26315" y="215738"/>
                </a:lnTo>
                <a:lnTo>
                  <a:pt x="55840" y="245100"/>
                </a:lnTo>
                <a:lnTo>
                  <a:pt x="93283" y="264356"/>
                </a:lnTo>
                <a:lnTo>
                  <a:pt x="136398" y="271271"/>
                </a:lnTo>
                <a:lnTo>
                  <a:pt x="179512" y="264356"/>
                </a:lnTo>
                <a:lnTo>
                  <a:pt x="216955" y="245100"/>
                </a:lnTo>
                <a:lnTo>
                  <a:pt x="246480" y="215738"/>
                </a:lnTo>
                <a:lnTo>
                  <a:pt x="265842" y="178505"/>
                </a:lnTo>
                <a:lnTo>
                  <a:pt x="272796" y="135635"/>
                </a:lnTo>
                <a:lnTo>
                  <a:pt x="265842" y="92766"/>
                </a:lnTo>
                <a:lnTo>
                  <a:pt x="246480" y="55533"/>
                </a:lnTo>
                <a:lnTo>
                  <a:pt x="216955" y="26171"/>
                </a:lnTo>
                <a:lnTo>
                  <a:pt x="179512" y="6915"/>
                </a:lnTo>
                <a:lnTo>
                  <a:pt x="136398" y="0"/>
                </a:lnTo>
                <a:close/>
              </a:path>
            </a:pathLst>
          </a:custGeom>
          <a:solidFill>
            <a:srgbClr val="EDE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6555" y="559803"/>
            <a:ext cx="6079746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BMLY6UH_00__| Upholstered Platform Bed 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90"/>
              </a:lnSpc>
            </a:pPr>
            <a:fld id="{81D60167-4931-47E6-BA6A-407CBD079E47}" type="slidenum">
              <a:rPr spc="150" dirty="0"/>
              <a:pPr marL="25400">
                <a:lnSpc>
                  <a:spcPts val="1290"/>
                </a:lnSpc>
              </a:pPr>
              <a:t>5</a:t>
            </a:fld>
            <a:endParaRPr spc="150" dirty="0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09F5AC46-6FE6-474C-AF29-04BA4E984D33}"/>
              </a:ext>
            </a:extLst>
          </p:cNvPr>
          <p:cNvSpPr txBox="1"/>
          <p:nvPr/>
        </p:nvSpPr>
        <p:spPr>
          <a:xfrm>
            <a:off x="609598" y="1411007"/>
            <a:ext cx="264702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06182F"/>
                </a:solidFill>
                <a:latin typeface="Century Gothic"/>
                <a:cs typeface="Century Gothic"/>
              </a:rPr>
              <a:t>QUEEN SPEC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21067CD-B42F-4A9B-A4BD-A60983FF8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r="10789"/>
          <a:stretch/>
        </p:blipFill>
        <p:spPr>
          <a:xfrm>
            <a:off x="4022889" y="1967296"/>
            <a:ext cx="9210889" cy="7329104"/>
          </a:xfrm>
          <a:prstGeom prst="rect">
            <a:avLst/>
          </a:prstGeom>
        </p:spPr>
      </p:pic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D0FAADD1-C52F-44DA-9676-35D8A57D789F}"/>
              </a:ext>
            </a:extLst>
          </p:cNvPr>
          <p:cNvCxnSpPr>
            <a:cxnSpLocks/>
          </p:cNvCxnSpPr>
          <p:nvPr/>
        </p:nvCxnSpPr>
        <p:spPr>
          <a:xfrm flipV="1">
            <a:off x="4746388" y="2358474"/>
            <a:ext cx="0" cy="381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E0DECF82-D9AC-4181-A8CF-50A32823263F}"/>
              </a:ext>
            </a:extLst>
          </p:cNvPr>
          <p:cNvCxnSpPr>
            <a:cxnSpLocks/>
          </p:cNvCxnSpPr>
          <p:nvPr/>
        </p:nvCxnSpPr>
        <p:spPr>
          <a:xfrm flipV="1">
            <a:off x="9031993" y="2166653"/>
            <a:ext cx="0" cy="38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28956270-9127-4438-A084-DEC1B26B1A2B}"/>
              </a:ext>
            </a:extLst>
          </p:cNvPr>
          <p:cNvCxnSpPr>
            <a:cxnSpLocks/>
          </p:cNvCxnSpPr>
          <p:nvPr/>
        </p:nvCxnSpPr>
        <p:spPr>
          <a:xfrm flipV="1">
            <a:off x="4746388" y="2291497"/>
            <a:ext cx="4285605" cy="1499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>
            <a:extLst>
              <a:ext uri="{FF2B5EF4-FFF2-40B4-BE49-F238E27FC236}">
                <a16:creationId xmlns:a16="http://schemas.microsoft.com/office/drawing/2014/main" id="{C26895AC-A461-4AE0-B6C9-104D9901C21E}"/>
              </a:ext>
            </a:extLst>
          </p:cNvPr>
          <p:cNvSpPr txBox="1"/>
          <p:nvPr/>
        </p:nvSpPr>
        <p:spPr>
          <a:xfrm>
            <a:off x="6772771" y="199802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60.2”</a:t>
            </a: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7487FB75-BB72-4546-A055-6E0E35C93EBC}"/>
              </a:ext>
            </a:extLst>
          </p:cNvPr>
          <p:cNvCxnSpPr>
            <a:cxnSpLocks/>
          </p:cNvCxnSpPr>
          <p:nvPr/>
        </p:nvCxnSpPr>
        <p:spPr>
          <a:xfrm flipH="1">
            <a:off x="3548124" y="2753532"/>
            <a:ext cx="1143108" cy="68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F10AB457-DAC0-4C33-89A2-CFE06F2A7269}"/>
              </a:ext>
            </a:extLst>
          </p:cNvPr>
          <p:cNvCxnSpPr>
            <a:cxnSpLocks/>
          </p:cNvCxnSpPr>
          <p:nvPr/>
        </p:nvCxnSpPr>
        <p:spPr>
          <a:xfrm flipH="1">
            <a:off x="4447340" y="5084508"/>
            <a:ext cx="374554" cy="2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519C9DC0-E4FE-4306-B7D9-F1EFEA55B2C7}"/>
              </a:ext>
            </a:extLst>
          </p:cNvPr>
          <p:cNvCxnSpPr>
            <a:cxnSpLocks/>
          </p:cNvCxnSpPr>
          <p:nvPr/>
        </p:nvCxnSpPr>
        <p:spPr>
          <a:xfrm>
            <a:off x="4495683" y="2809996"/>
            <a:ext cx="78364" cy="22989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720CEC3A-6AC7-4F66-B93F-F5982893F167}"/>
              </a:ext>
            </a:extLst>
          </p:cNvPr>
          <p:cNvSpPr txBox="1"/>
          <p:nvPr/>
        </p:nvSpPr>
        <p:spPr>
          <a:xfrm>
            <a:off x="3860988" y="3593793"/>
            <a:ext cx="76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27.6”</a:t>
            </a:r>
          </a:p>
        </p:txBody>
      </p: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1A39692B-36A1-47D2-A332-2986ADE0B2EC}"/>
              </a:ext>
            </a:extLst>
          </p:cNvPr>
          <p:cNvCxnSpPr>
            <a:cxnSpLocks/>
          </p:cNvCxnSpPr>
          <p:nvPr/>
        </p:nvCxnSpPr>
        <p:spPr>
          <a:xfrm>
            <a:off x="3826986" y="2821607"/>
            <a:ext cx="85590" cy="38441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DAD2B4A8-7B52-4626-B1B2-DFE63BE42199}"/>
              </a:ext>
            </a:extLst>
          </p:cNvPr>
          <p:cNvCxnSpPr>
            <a:cxnSpLocks/>
          </p:cNvCxnSpPr>
          <p:nvPr/>
        </p:nvCxnSpPr>
        <p:spPr>
          <a:xfrm flipH="1">
            <a:off x="3764493" y="6575428"/>
            <a:ext cx="1109896" cy="144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>
            <a:extLst>
              <a:ext uri="{FF2B5EF4-FFF2-40B4-BE49-F238E27FC236}">
                <a16:creationId xmlns:a16="http://schemas.microsoft.com/office/drawing/2014/main" id="{4220B2BD-9865-4079-810C-DC5EB0985A22}"/>
              </a:ext>
            </a:extLst>
          </p:cNvPr>
          <p:cNvSpPr txBox="1"/>
          <p:nvPr/>
        </p:nvSpPr>
        <p:spPr>
          <a:xfrm>
            <a:off x="3292222" y="4352356"/>
            <a:ext cx="76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47”</a:t>
            </a:r>
          </a:p>
        </p:txBody>
      </p: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0C2CD85B-21AC-4641-A322-38318E1D9B7B}"/>
              </a:ext>
            </a:extLst>
          </p:cNvPr>
          <p:cNvCxnSpPr>
            <a:cxnSpLocks/>
          </p:cNvCxnSpPr>
          <p:nvPr/>
        </p:nvCxnSpPr>
        <p:spPr>
          <a:xfrm>
            <a:off x="6372707" y="4898149"/>
            <a:ext cx="0" cy="533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FC7E76E8-A433-4406-AC87-B5FCC4A5D485}"/>
              </a:ext>
            </a:extLst>
          </p:cNvPr>
          <p:cNvCxnSpPr>
            <a:cxnSpLocks/>
          </p:cNvCxnSpPr>
          <p:nvPr/>
        </p:nvCxnSpPr>
        <p:spPr>
          <a:xfrm flipH="1">
            <a:off x="7041298" y="9006737"/>
            <a:ext cx="1102272" cy="228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67A94E43-BA89-4F62-8EF8-BEB92B93E2E5}"/>
              </a:ext>
            </a:extLst>
          </p:cNvPr>
          <p:cNvCxnSpPr>
            <a:cxnSpLocks/>
          </p:cNvCxnSpPr>
          <p:nvPr/>
        </p:nvCxnSpPr>
        <p:spPr>
          <a:xfrm flipH="1" flipV="1">
            <a:off x="3929677" y="6774820"/>
            <a:ext cx="3254648" cy="24323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>
            <a:extLst>
              <a:ext uri="{FF2B5EF4-FFF2-40B4-BE49-F238E27FC236}">
                <a16:creationId xmlns:a16="http://schemas.microsoft.com/office/drawing/2014/main" id="{70618039-0177-472A-8B8A-06CC92C54745}"/>
              </a:ext>
            </a:extLst>
          </p:cNvPr>
          <p:cNvSpPr txBox="1"/>
          <p:nvPr/>
        </p:nvSpPr>
        <p:spPr>
          <a:xfrm>
            <a:off x="4746388" y="7817001"/>
            <a:ext cx="78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81.7”</a:t>
            </a: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5CD97003-E47C-46C4-AF20-094340DC528A}"/>
              </a:ext>
            </a:extLst>
          </p:cNvPr>
          <p:cNvCxnSpPr>
            <a:cxnSpLocks/>
          </p:cNvCxnSpPr>
          <p:nvPr/>
        </p:nvCxnSpPr>
        <p:spPr>
          <a:xfrm flipV="1">
            <a:off x="12836324" y="6260318"/>
            <a:ext cx="1507700" cy="315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F758891E-3703-4FB1-91F0-07BEDA1BAB53}"/>
              </a:ext>
            </a:extLst>
          </p:cNvPr>
          <p:cNvCxnSpPr>
            <a:cxnSpLocks/>
          </p:cNvCxnSpPr>
          <p:nvPr/>
        </p:nvCxnSpPr>
        <p:spPr>
          <a:xfrm flipV="1">
            <a:off x="12975648" y="7517220"/>
            <a:ext cx="720820" cy="164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>
            <a:extLst>
              <a:ext uri="{FF2B5EF4-FFF2-40B4-BE49-F238E27FC236}">
                <a16:creationId xmlns:a16="http://schemas.microsoft.com/office/drawing/2014/main" id="{39062B7E-1A3E-4690-B9E0-395FF254371F}"/>
              </a:ext>
            </a:extLst>
          </p:cNvPr>
          <p:cNvCxnSpPr>
            <a:cxnSpLocks/>
          </p:cNvCxnSpPr>
          <p:nvPr/>
        </p:nvCxnSpPr>
        <p:spPr>
          <a:xfrm flipH="1">
            <a:off x="13435770" y="6442819"/>
            <a:ext cx="27694" cy="11268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本框 113">
            <a:extLst>
              <a:ext uri="{FF2B5EF4-FFF2-40B4-BE49-F238E27FC236}">
                <a16:creationId xmlns:a16="http://schemas.microsoft.com/office/drawing/2014/main" id="{F5EA63D1-B0FF-4489-BAAD-580D10FFA1EE}"/>
              </a:ext>
            </a:extLst>
          </p:cNvPr>
          <p:cNvSpPr txBox="1"/>
          <p:nvPr/>
        </p:nvSpPr>
        <p:spPr>
          <a:xfrm>
            <a:off x="13501957" y="6838035"/>
            <a:ext cx="80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13.4”</a:t>
            </a:r>
          </a:p>
        </p:txBody>
      </p: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316F1695-E5BA-4C1F-9A9B-F8F90EEF1137}"/>
              </a:ext>
            </a:extLst>
          </p:cNvPr>
          <p:cNvCxnSpPr>
            <a:cxnSpLocks/>
          </p:cNvCxnSpPr>
          <p:nvPr/>
        </p:nvCxnSpPr>
        <p:spPr>
          <a:xfrm flipV="1">
            <a:off x="8311173" y="8750617"/>
            <a:ext cx="720820" cy="164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>
            <a:extLst>
              <a:ext uri="{FF2B5EF4-FFF2-40B4-BE49-F238E27FC236}">
                <a16:creationId xmlns:a16="http://schemas.microsoft.com/office/drawing/2014/main" id="{55DDEF71-5A6A-472D-B167-6C8E58B0273D}"/>
              </a:ext>
            </a:extLst>
          </p:cNvPr>
          <p:cNvCxnSpPr>
            <a:cxnSpLocks/>
          </p:cNvCxnSpPr>
          <p:nvPr/>
        </p:nvCxnSpPr>
        <p:spPr>
          <a:xfrm>
            <a:off x="8676686" y="8240542"/>
            <a:ext cx="0" cy="6064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文本框 117">
            <a:extLst>
              <a:ext uri="{FF2B5EF4-FFF2-40B4-BE49-F238E27FC236}">
                <a16:creationId xmlns:a16="http://schemas.microsoft.com/office/drawing/2014/main" id="{66760C80-602D-4BE5-9B96-AB192E6DB83D}"/>
              </a:ext>
            </a:extLst>
          </p:cNvPr>
          <p:cNvSpPr txBox="1"/>
          <p:nvPr/>
        </p:nvSpPr>
        <p:spPr>
          <a:xfrm>
            <a:off x="8757849" y="8240542"/>
            <a:ext cx="6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6”</a:t>
            </a: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FD03994D-BE52-4D48-8FF6-1E6E99855AD1}"/>
              </a:ext>
            </a:extLst>
          </p:cNvPr>
          <p:cNvSpPr txBox="1"/>
          <p:nvPr/>
        </p:nvSpPr>
        <p:spPr>
          <a:xfrm>
            <a:off x="6374391" y="4917349"/>
            <a:ext cx="6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6.4”</a:t>
            </a:r>
          </a:p>
        </p:txBody>
      </p: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3CCD009B-90B3-4D70-B58B-6DCE2FB1699F}"/>
              </a:ext>
            </a:extLst>
          </p:cNvPr>
          <p:cNvCxnSpPr>
            <a:cxnSpLocks/>
          </p:cNvCxnSpPr>
          <p:nvPr/>
        </p:nvCxnSpPr>
        <p:spPr>
          <a:xfrm flipV="1">
            <a:off x="11306972" y="5730000"/>
            <a:ext cx="698692" cy="14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F1130CC4-B2AD-4E02-B84D-F90A9961B915}"/>
              </a:ext>
            </a:extLst>
          </p:cNvPr>
          <p:cNvCxnSpPr>
            <a:cxnSpLocks/>
          </p:cNvCxnSpPr>
          <p:nvPr/>
        </p:nvCxnSpPr>
        <p:spPr>
          <a:xfrm flipV="1">
            <a:off x="11493308" y="5801200"/>
            <a:ext cx="698692" cy="14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BC692811-E732-433C-B96B-1AB0997FA126}"/>
              </a:ext>
            </a:extLst>
          </p:cNvPr>
          <p:cNvCxnSpPr>
            <a:cxnSpLocks/>
          </p:cNvCxnSpPr>
          <p:nvPr/>
        </p:nvCxnSpPr>
        <p:spPr>
          <a:xfrm>
            <a:off x="11656318" y="5801200"/>
            <a:ext cx="186336" cy="71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124">
            <a:extLst>
              <a:ext uri="{FF2B5EF4-FFF2-40B4-BE49-F238E27FC236}">
                <a16:creationId xmlns:a16="http://schemas.microsoft.com/office/drawing/2014/main" id="{A3BE2A83-1B16-40AB-9AB3-1B53C6BD5192}"/>
              </a:ext>
            </a:extLst>
          </p:cNvPr>
          <p:cNvSpPr txBox="1"/>
          <p:nvPr/>
        </p:nvSpPr>
        <p:spPr>
          <a:xfrm>
            <a:off x="11310782" y="5449421"/>
            <a:ext cx="78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3.43”</a:t>
            </a:r>
          </a:p>
        </p:txBody>
      </p: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4E2A103C-1235-4703-9A99-78EC1649884C}"/>
              </a:ext>
            </a:extLst>
          </p:cNvPr>
          <p:cNvCxnSpPr>
            <a:cxnSpLocks/>
          </p:cNvCxnSpPr>
          <p:nvPr/>
        </p:nvCxnSpPr>
        <p:spPr>
          <a:xfrm flipV="1">
            <a:off x="8171884" y="6774820"/>
            <a:ext cx="5061894" cy="11014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文本框 127">
            <a:extLst>
              <a:ext uri="{FF2B5EF4-FFF2-40B4-BE49-F238E27FC236}">
                <a16:creationId xmlns:a16="http://schemas.microsoft.com/office/drawing/2014/main" id="{EA902EEA-48BC-4E9A-ABF5-BA0A4389E1CC}"/>
              </a:ext>
            </a:extLst>
          </p:cNvPr>
          <p:cNvSpPr txBox="1"/>
          <p:nvPr/>
        </p:nvSpPr>
        <p:spPr>
          <a:xfrm>
            <a:off x="10737662" y="7247740"/>
            <a:ext cx="81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59.8”</a:t>
            </a:r>
          </a:p>
        </p:txBody>
      </p:sp>
      <p:cxnSp>
        <p:nvCxnSpPr>
          <p:cNvPr id="129" name="直接箭头连接符 128">
            <a:extLst>
              <a:ext uri="{FF2B5EF4-FFF2-40B4-BE49-F238E27FC236}">
                <a16:creationId xmlns:a16="http://schemas.microsoft.com/office/drawing/2014/main" id="{CEA36E31-1A37-49F5-ADCD-308EDC449142}"/>
              </a:ext>
            </a:extLst>
          </p:cNvPr>
          <p:cNvCxnSpPr>
            <a:cxnSpLocks/>
          </p:cNvCxnSpPr>
          <p:nvPr/>
        </p:nvCxnSpPr>
        <p:spPr>
          <a:xfrm>
            <a:off x="6949240" y="6879200"/>
            <a:ext cx="0" cy="6380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文本框 129">
            <a:extLst>
              <a:ext uri="{FF2B5EF4-FFF2-40B4-BE49-F238E27FC236}">
                <a16:creationId xmlns:a16="http://schemas.microsoft.com/office/drawing/2014/main" id="{74E7CC7F-7D6B-4B09-BFF3-B809D568C522}"/>
              </a:ext>
            </a:extLst>
          </p:cNvPr>
          <p:cNvSpPr txBox="1"/>
          <p:nvPr/>
        </p:nvSpPr>
        <p:spPr>
          <a:xfrm>
            <a:off x="6954150" y="7062924"/>
            <a:ext cx="6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7”</a:t>
            </a:r>
          </a:p>
        </p:txBody>
      </p: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FB99185C-3330-4FFA-891E-792E3B64BC76}"/>
              </a:ext>
            </a:extLst>
          </p:cNvPr>
          <p:cNvCxnSpPr>
            <a:cxnSpLocks/>
          </p:cNvCxnSpPr>
          <p:nvPr/>
        </p:nvCxnSpPr>
        <p:spPr>
          <a:xfrm flipH="1">
            <a:off x="8693988" y="4823276"/>
            <a:ext cx="1741248" cy="246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2F7ECE26-1636-46D4-950E-D8CB6D404A83}"/>
              </a:ext>
            </a:extLst>
          </p:cNvPr>
          <p:cNvCxnSpPr>
            <a:cxnSpLocks/>
          </p:cNvCxnSpPr>
          <p:nvPr/>
        </p:nvCxnSpPr>
        <p:spPr>
          <a:xfrm flipH="1" flipV="1">
            <a:off x="10168536" y="4917349"/>
            <a:ext cx="4004664" cy="13429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6AAFF93B-C0A1-44E1-BAC5-F9F08E81904D}"/>
              </a:ext>
            </a:extLst>
          </p:cNvPr>
          <p:cNvSpPr txBox="1"/>
          <p:nvPr/>
        </p:nvSpPr>
        <p:spPr>
          <a:xfrm>
            <a:off x="11883977" y="5222768"/>
            <a:ext cx="78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80.2”</a:t>
            </a:r>
          </a:p>
        </p:txBody>
      </p:sp>
    </p:spTree>
    <p:extLst>
      <p:ext uri="{BB962C8B-B14F-4D97-AF65-F5344CB8AC3E}">
        <p14:creationId xmlns:p14="http://schemas.microsoft.com/office/powerpoint/2010/main" val="279895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9"/>
          <p:cNvSpPr/>
          <p:nvPr/>
        </p:nvSpPr>
        <p:spPr>
          <a:xfrm>
            <a:off x="494211" y="1370400"/>
            <a:ext cx="306000" cy="306000"/>
          </a:xfrm>
          <a:custGeom>
            <a:avLst/>
            <a:gdLst/>
            <a:ahLst/>
            <a:cxnLst/>
            <a:rect l="l" t="t" r="r" b="b"/>
            <a:pathLst>
              <a:path w="273050" h="271780">
                <a:moveTo>
                  <a:pt x="136398" y="0"/>
                </a:moveTo>
                <a:lnTo>
                  <a:pt x="93283" y="6915"/>
                </a:lnTo>
                <a:lnTo>
                  <a:pt x="55840" y="26171"/>
                </a:lnTo>
                <a:lnTo>
                  <a:pt x="26315" y="55533"/>
                </a:lnTo>
                <a:lnTo>
                  <a:pt x="6953" y="92766"/>
                </a:lnTo>
                <a:lnTo>
                  <a:pt x="0" y="135635"/>
                </a:lnTo>
                <a:lnTo>
                  <a:pt x="6953" y="178505"/>
                </a:lnTo>
                <a:lnTo>
                  <a:pt x="26315" y="215738"/>
                </a:lnTo>
                <a:lnTo>
                  <a:pt x="55840" y="245100"/>
                </a:lnTo>
                <a:lnTo>
                  <a:pt x="93283" y="264356"/>
                </a:lnTo>
                <a:lnTo>
                  <a:pt x="136398" y="271271"/>
                </a:lnTo>
                <a:lnTo>
                  <a:pt x="179512" y="264356"/>
                </a:lnTo>
                <a:lnTo>
                  <a:pt x="216955" y="245100"/>
                </a:lnTo>
                <a:lnTo>
                  <a:pt x="246480" y="215738"/>
                </a:lnTo>
                <a:lnTo>
                  <a:pt x="265842" y="178505"/>
                </a:lnTo>
                <a:lnTo>
                  <a:pt x="272796" y="135635"/>
                </a:lnTo>
                <a:lnTo>
                  <a:pt x="265842" y="92766"/>
                </a:lnTo>
                <a:lnTo>
                  <a:pt x="246480" y="55533"/>
                </a:lnTo>
                <a:lnTo>
                  <a:pt x="216955" y="26171"/>
                </a:lnTo>
                <a:lnTo>
                  <a:pt x="179512" y="6915"/>
                </a:lnTo>
                <a:lnTo>
                  <a:pt x="136398" y="0"/>
                </a:lnTo>
                <a:close/>
              </a:path>
            </a:pathLst>
          </a:custGeom>
          <a:solidFill>
            <a:srgbClr val="EDE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6555" y="559803"/>
            <a:ext cx="6079746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BMLY6UH_00__| Upholstered Platform Bed 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90"/>
              </a:lnSpc>
            </a:pPr>
            <a:fld id="{81D60167-4931-47E6-BA6A-407CBD079E47}" type="slidenum">
              <a:rPr spc="150" dirty="0"/>
              <a:pPr marL="25400">
                <a:lnSpc>
                  <a:spcPts val="1290"/>
                </a:lnSpc>
              </a:pPr>
              <a:t>6</a:t>
            </a:fld>
            <a:endParaRPr spc="150" dirty="0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09F5AC46-6FE6-474C-AF29-04BA4E984D33}"/>
              </a:ext>
            </a:extLst>
          </p:cNvPr>
          <p:cNvSpPr txBox="1"/>
          <p:nvPr/>
        </p:nvSpPr>
        <p:spPr>
          <a:xfrm>
            <a:off x="609598" y="1411007"/>
            <a:ext cx="264702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06182F"/>
                </a:solidFill>
                <a:latin typeface="Century Gothic"/>
                <a:cs typeface="Century Gothic"/>
              </a:rPr>
              <a:t>QUEEN SPEC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21067CD-B42F-4A9B-A4BD-A60983FF8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r="2790"/>
          <a:stretch/>
        </p:blipFill>
        <p:spPr>
          <a:xfrm>
            <a:off x="4022889" y="1967296"/>
            <a:ext cx="10150311" cy="7329104"/>
          </a:xfrm>
          <a:prstGeom prst="rect">
            <a:avLst/>
          </a:prstGeom>
        </p:spPr>
      </p:pic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D0FAADD1-C52F-44DA-9676-35D8A57D789F}"/>
              </a:ext>
            </a:extLst>
          </p:cNvPr>
          <p:cNvCxnSpPr>
            <a:cxnSpLocks/>
          </p:cNvCxnSpPr>
          <p:nvPr/>
        </p:nvCxnSpPr>
        <p:spPr>
          <a:xfrm flipV="1">
            <a:off x="4033538" y="2459411"/>
            <a:ext cx="0" cy="381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E0DECF82-D9AC-4181-A8CF-50A32823263F}"/>
              </a:ext>
            </a:extLst>
          </p:cNvPr>
          <p:cNvCxnSpPr>
            <a:cxnSpLocks/>
          </p:cNvCxnSpPr>
          <p:nvPr/>
        </p:nvCxnSpPr>
        <p:spPr>
          <a:xfrm flipV="1">
            <a:off x="9525000" y="2192595"/>
            <a:ext cx="0" cy="38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28956270-9127-4438-A084-DEC1B26B1A2B}"/>
              </a:ext>
            </a:extLst>
          </p:cNvPr>
          <p:cNvCxnSpPr>
            <a:cxnSpLocks/>
          </p:cNvCxnSpPr>
          <p:nvPr/>
        </p:nvCxnSpPr>
        <p:spPr>
          <a:xfrm flipV="1">
            <a:off x="4062739" y="2293934"/>
            <a:ext cx="5462261" cy="2404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>
            <a:extLst>
              <a:ext uri="{FF2B5EF4-FFF2-40B4-BE49-F238E27FC236}">
                <a16:creationId xmlns:a16="http://schemas.microsoft.com/office/drawing/2014/main" id="{C26895AC-A461-4AE0-B6C9-104D9901C21E}"/>
              </a:ext>
            </a:extLst>
          </p:cNvPr>
          <p:cNvSpPr txBox="1"/>
          <p:nvPr/>
        </p:nvSpPr>
        <p:spPr>
          <a:xfrm rot="21444948">
            <a:off x="6784276" y="1991310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76.2”</a:t>
            </a: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7487FB75-BB72-4546-A055-6E0E35C93EBC}"/>
              </a:ext>
            </a:extLst>
          </p:cNvPr>
          <p:cNvCxnSpPr>
            <a:cxnSpLocks/>
          </p:cNvCxnSpPr>
          <p:nvPr/>
        </p:nvCxnSpPr>
        <p:spPr>
          <a:xfrm flipH="1">
            <a:off x="2864475" y="2846451"/>
            <a:ext cx="1143108" cy="68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F10AB457-DAC0-4C33-89A2-CFE06F2A7269}"/>
              </a:ext>
            </a:extLst>
          </p:cNvPr>
          <p:cNvCxnSpPr>
            <a:cxnSpLocks/>
          </p:cNvCxnSpPr>
          <p:nvPr/>
        </p:nvCxnSpPr>
        <p:spPr>
          <a:xfrm flipH="1">
            <a:off x="3763691" y="5177427"/>
            <a:ext cx="374554" cy="2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519C9DC0-E4FE-4306-B7D9-F1EFEA55B2C7}"/>
              </a:ext>
            </a:extLst>
          </p:cNvPr>
          <p:cNvCxnSpPr>
            <a:cxnSpLocks/>
          </p:cNvCxnSpPr>
          <p:nvPr/>
        </p:nvCxnSpPr>
        <p:spPr>
          <a:xfrm>
            <a:off x="3812034" y="2902915"/>
            <a:ext cx="78364" cy="22989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720CEC3A-6AC7-4F66-B93F-F5982893F167}"/>
              </a:ext>
            </a:extLst>
          </p:cNvPr>
          <p:cNvSpPr txBox="1"/>
          <p:nvPr/>
        </p:nvSpPr>
        <p:spPr>
          <a:xfrm>
            <a:off x="3177339" y="3686712"/>
            <a:ext cx="76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27.6”</a:t>
            </a:r>
          </a:p>
        </p:txBody>
      </p: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1A39692B-36A1-47D2-A332-2986ADE0B2EC}"/>
              </a:ext>
            </a:extLst>
          </p:cNvPr>
          <p:cNvCxnSpPr>
            <a:cxnSpLocks/>
          </p:cNvCxnSpPr>
          <p:nvPr/>
        </p:nvCxnSpPr>
        <p:spPr>
          <a:xfrm>
            <a:off x="3143337" y="2914526"/>
            <a:ext cx="85590" cy="38441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DAD2B4A8-7B52-4626-B1B2-DFE63BE42199}"/>
              </a:ext>
            </a:extLst>
          </p:cNvPr>
          <p:cNvCxnSpPr>
            <a:cxnSpLocks/>
          </p:cNvCxnSpPr>
          <p:nvPr/>
        </p:nvCxnSpPr>
        <p:spPr>
          <a:xfrm flipH="1">
            <a:off x="3080844" y="6668347"/>
            <a:ext cx="1109896" cy="144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>
            <a:extLst>
              <a:ext uri="{FF2B5EF4-FFF2-40B4-BE49-F238E27FC236}">
                <a16:creationId xmlns:a16="http://schemas.microsoft.com/office/drawing/2014/main" id="{4220B2BD-9865-4079-810C-DC5EB0985A22}"/>
              </a:ext>
            </a:extLst>
          </p:cNvPr>
          <p:cNvSpPr txBox="1"/>
          <p:nvPr/>
        </p:nvSpPr>
        <p:spPr>
          <a:xfrm>
            <a:off x="2608573" y="4445275"/>
            <a:ext cx="76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47”</a:t>
            </a:r>
          </a:p>
        </p:txBody>
      </p: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0C2CD85B-21AC-4641-A322-38318E1D9B7B}"/>
              </a:ext>
            </a:extLst>
          </p:cNvPr>
          <p:cNvCxnSpPr>
            <a:cxnSpLocks/>
          </p:cNvCxnSpPr>
          <p:nvPr/>
        </p:nvCxnSpPr>
        <p:spPr>
          <a:xfrm>
            <a:off x="5689058" y="4991068"/>
            <a:ext cx="0" cy="533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FC7E76E8-A433-4406-AC87-B5FCC4A5D485}"/>
              </a:ext>
            </a:extLst>
          </p:cNvPr>
          <p:cNvCxnSpPr>
            <a:cxnSpLocks/>
          </p:cNvCxnSpPr>
          <p:nvPr/>
        </p:nvCxnSpPr>
        <p:spPr>
          <a:xfrm flipH="1">
            <a:off x="6141488" y="9140112"/>
            <a:ext cx="1276470" cy="285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67A94E43-BA89-4F62-8EF8-BEB92B93E2E5}"/>
              </a:ext>
            </a:extLst>
          </p:cNvPr>
          <p:cNvCxnSpPr>
            <a:cxnSpLocks/>
          </p:cNvCxnSpPr>
          <p:nvPr/>
        </p:nvCxnSpPr>
        <p:spPr>
          <a:xfrm flipH="1" flipV="1">
            <a:off x="3246028" y="6867739"/>
            <a:ext cx="2977604" cy="25186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>
            <a:extLst>
              <a:ext uri="{FF2B5EF4-FFF2-40B4-BE49-F238E27FC236}">
                <a16:creationId xmlns:a16="http://schemas.microsoft.com/office/drawing/2014/main" id="{70618039-0177-472A-8B8A-06CC92C54745}"/>
              </a:ext>
            </a:extLst>
          </p:cNvPr>
          <p:cNvSpPr txBox="1"/>
          <p:nvPr/>
        </p:nvSpPr>
        <p:spPr>
          <a:xfrm>
            <a:off x="3890398" y="7993113"/>
            <a:ext cx="78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81.7”</a:t>
            </a: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5CD97003-E47C-46C4-AF20-094340DC528A}"/>
              </a:ext>
            </a:extLst>
          </p:cNvPr>
          <p:cNvCxnSpPr>
            <a:cxnSpLocks/>
          </p:cNvCxnSpPr>
          <p:nvPr/>
        </p:nvCxnSpPr>
        <p:spPr>
          <a:xfrm flipV="1">
            <a:off x="13751856" y="6048456"/>
            <a:ext cx="1460075" cy="352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F758891E-3703-4FB1-91F0-07BEDA1BAB53}"/>
              </a:ext>
            </a:extLst>
          </p:cNvPr>
          <p:cNvCxnSpPr>
            <a:cxnSpLocks/>
          </p:cNvCxnSpPr>
          <p:nvPr/>
        </p:nvCxnSpPr>
        <p:spPr>
          <a:xfrm flipV="1">
            <a:off x="13700690" y="7378712"/>
            <a:ext cx="720820" cy="164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>
            <a:extLst>
              <a:ext uri="{FF2B5EF4-FFF2-40B4-BE49-F238E27FC236}">
                <a16:creationId xmlns:a16="http://schemas.microsoft.com/office/drawing/2014/main" id="{39062B7E-1A3E-4690-B9E0-395FF254371F}"/>
              </a:ext>
            </a:extLst>
          </p:cNvPr>
          <p:cNvCxnSpPr>
            <a:cxnSpLocks/>
          </p:cNvCxnSpPr>
          <p:nvPr/>
        </p:nvCxnSpPr>
        <p:spPr>
          <a:xfrm flipH="1">
            <a:off x="14160812" y="6304311"/>
            <a:ext cx="27694" cy="11268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本框 113">
            <a:extLst>
              <a:ext uri="{FF2B5EF4-FFF2-40B4-BE49-F238E27FC236}">
                <a16:creationId xmlns:a16="http://schemas.microsoft.com/office/drawing/2014/main" id="{F5EA63D1-B0FF-4489-BAAD-580D10FFA1EE}"/>
              </a:ext>
            </a:extLst>
          </p:cNvPr>
          <p:cNvSpPr txBox="1"/>
          <p:nvPr/>
        </p:nvSpPr>
        <p:spPr>
          <a:xfrm>
            <a:off x="14195675" y="6627882"/>
            <a:ext cx="80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13.4”</a:t>
            </a:r>
          </a:p>
        </p:txBody>
      </p: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316F1695-E5BA-4C1F-9A9B-F8F90EEF1137}"/>
              </a:ext>
            </a:extLst>
          </p:cNvPr>
          <p:cNvCxnSpPr>
            <a:cxnSpLocks/>
          </p:cNvCxnSpPr>
          <p:nvPr/>
        </p:nvCxnSpPr>
        <p:spPr>
          <a:xfrm flipV="1">
            <a:off x="7632627" y="8907094"/>
            <a:ext cx="720820" cy="164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>
            <a:extLst>
              <a:ext uri="{FF2B5EF4-FFF2-40B4-BE49-F238E27FC236}">
                <a16:creationId xmlns:a16="http://schemas.microsoft.com/office/drawing/2014/main" id="{55DDEF71-5A6A-472D-B167-6C8E58B0273D}"/>
              </a:ext>
            </a:extLst>
          </p:cNvPr>
          <p:cNvCxnSpPr>
            <a:cxnSpLocks/>
          </p:cNvCxnSpPr>
          <p:nvPr/>
        </p:nvCxnSpPr>
        <p:spPr>
          <a:xfrm>
            <a:off x="8069285" y="8383045"/>
            <a:ext cx="0" cy="6064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文本框 117">
            <a:extLst>
              <a:ext uri="{FF2B5EF4-FFF2-40B4-BE49-F238E27FC236}">
                <a16:creationId xmlns:a16="http://schemas.microsoft.com/office/drawing/2014/main" id="{66760C80-602D-4BE5-9B96-AB192E6DB83D}"/>
              </a:ext>
            </a:extLst>
          </p:cNvPr>
          <p:cNvSpPr txBox="1"/>
          <p:nvPr/>
        </p:nvSpPr>
        <p:spPr>
          <a:xfrm>
            <a:off x="8036041" y="8451343"/>
            <a:ext cx="6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6”</a:t>
            </a: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FD03994D-BE52-4D48-8FF6-1E6E99855AD1}"/>
              </a:ext>
            </a:extLst>
          </p:cNvPr>
          <p:cNvSpPr txBox="1"/>
          <p:nvPr/>
        </p:nvSpPr>
        <p:spPr>
          <a:xfrm>
            <a:off x="5690742" y="5010268"/>
            <a:ext cx="6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6.4”</a:t>
            </a:r>
          </a:p>
        </p:txBody>
      </p: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3CCD009B-90B3-4D70-B58B-6DCE2FB1699F}"/>
              </a:ext>
            </a:extLst>
          </p:cNvPr>
          <p:cNvCxnSpPr>
            <a:cxnSpLocks/>
          </p:cNvCxnSpPr>
          <p:nvPr/>
        </p:nvCxnSpPr>
        <p:spPr>
          <a:xfrm flipV="1">
            <a:off x="11811000" y="5653800"/>
            <a:ext cx="698692" cy="14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F1130CC4-B2AD-4E02-B84D-F90A9961B915}"/>
              </a:ext>
            </a:extLst>
          </p:cNvPr>
          <p:cNvCxnSpPr>
            <a:cxnSpLocks/>
          </p:cNvCxnSpPr>
          <p:nvPr/>
        </p:nvCxnSpPr>
        <p:spPr>
          <a:xfrm flipV="1">
            <a:off x="11997336" y="5725000"/>
            <a:ext cx="698692" cy="14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BC692811-E732-433C-B96B-1AB0997FA126}"/>
              </a:ext>
            </a:extLst>
          </p:cNvPr>
          <p:cNvCxnSpPr>
            <a:cxnSpLocks/>
          </p:cNvCxnSpPr>
          <p:nvPr/>
        </p:nvCxnSpPr>
        <p:spPr>
          <a:xfrm>
            <a:off x="12160346" y="5725000"/>
            <a:ext cx="186336" cy="71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124">
            <a:extLst>
              <a:ext uri="{FF2B5EF4-FFF2-40B4-BE49-F238E27FC236}">
                <a16:creationId xmlns:a16="http://schemas.microsoft.com/office/drawing/2014/main" id="{A3BE2A83-1B16-40AB-9AB3-1B53C6BD5192}"/>
              </a:ext>
            </a:extLst>
          </p:cNvPr>
          <p:cNvSpPr txBox="1"/>
          <p:nvPr/>
        </p:nvSpPr>
        <p:spPr>
          <a:xfrm>
            <a:off x="11814810" y="5373221"/>
            <a:ext cx="78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3.43”</a:t>
            </a:r>
          </a:p>
        </p:txBody>
      </p: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4E2A103C-1235-4703-9A99-78EC1649884C}"/>
              </a:ext>
            </a:extLst>
          </p:cNvPr>
          <p:cNvCxnSpPr>
            <a:cxnSpLocks/>
          </p:cNvCxnSpPr>
          <p:nvPr/>
        </p:nvCxnSpPr>
        <p:spPr>
          <a:xfrm flipV="1">
            <a:off x="7417958" y="6627882"/>
            <a:ext cx="6450442" cy="13652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文本框 127">
            <a:extLst>
              <a:ext uri="{FF2B5EF4-FFF2-40B4-BE49-F238E27FC236}">
                <a16:creationId xmlns:a16="http://schemas.microsoft.com/office/drawing/2014/main" id="{EA902EEA-48BC-4E9A-ABF5-BA0A4389E1CC}"/>
              </a:ext>
            </a:extLst>
          </p:cNvPr>
          <p:cNvSpPr txBox="1"/>
          <p:nvPr/>
        </p:nvSpPr>
        <p:spPr>
          <a:xfrm>
            <a:off x="10616917" y="7246501"/>
            <a:ext cx="81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75.8”</a:t>
            </a:r>
          </a:p>
        </p:txBody>
      </p:sp>
      <p:cxnSp>
        <p:nvCxnSpPr>
          <p:cNvPr id="129" name="直接箭头连接符 128">
            <a:extLst>
              <a:ext uri="{FF2B5EF4-FFF2-40B4-BE49-F238E27FC236}">
                <a16:creationId xmlns:a16="http://schemas.microsoft.com/office/drawing/2014/main" id="{CEA36E31-1A37-49F5-ADCD-308EDC449142}"/>
              </a:ext>
            </a:extLst>
          </p:cNvPr>
          <p:cNvCxnSpPr>
            <a:cxnSpLocks/>
          </p:cNvCxnSpPr>
          <p:nvPr/>
        </p:nvCxnSpPr>
        <p:spPr>
          <a:xfrm>
            <a:off x="6172200" y="7001778"/>
            <a:ext cx="0" cy="6380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文本框 129">
            <a:extLst>
              <a:ext uri="{FF2B5EF4-FFF2-40B4-BE49-F238E27FC236}">
                <a16:creationId xmlns:a16="http://schemas.microsoft.com/office/drawing/2014/main" id="{74E7CC7F-7D6B-4B09-BFF3-B809D568C522}"/>
              </a:ext>
            </a:extLst>
          </p:cNvPr>
          <p:cNvSpPr txBox="1"/>
          <p:nvPr/>
        </p:nvSpPr>
        <p:spPr>
          <a:xfrm>
            <a:off x="6141488" y="7194046"/>
            <a:ext cx="6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7”</a:t>
            </a:r>
          </a:p>
        </p:txBody>
      </p: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FB99185C-3330-4FFA-891E-792E3B64BC76}"/>
              </a:ext>
            </a:extLst>
          </p:cNvPr>
          <p:cNvCxnSpPr>
            <a:cxnSpLocks/>
          </p:cNvCxnSpPr>
          <p:nvPr/>
        </p:nvCxnSpPr>
        <p:spPr>
          <a:xfrm flipH="1">
            <a:off x="9522098" y="4649674"/>
            <a:ext cx="1741248" cy="329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2F7ECE26-1636-46D4-950E-D8CB6D404A83}"/>
              </a:ext>
            </a:extLst>
          </p:cNvPr>
          <p:cNvCxnSpPr>
            <a:cxnSpLocks/>
          </p:cNvCxnSpPr>
          <p:nvPr/>
        </p:nvCxnSpPr>
        <p:spPr>
          <a:xfrm flipH="1" flipV="1">
            <a:off x="10999925" y="4708115"/>
            <a:ext cx="4004664" cy="13429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6AAFF93B-C0A1-44E1-BAC5-F9F08E81904D}"/>
              </a:ext>
            </a:extLst>
          </p:cNvPr>
          <p:cNvSpPr txBox="1"/>
          <p:nvPr/>
        </p:nvSpPr>
        <p:spPr>
          <a:xfrm>
            <a:off x="12688610" y="4975833"/>
            <a:ext cx="78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80.2”</a:t>
            </a:r>
          </a:p>
        </p:txBody>
      </p:sp>
    </p:spTree>
    <p:extLst>
      <p:ext uri="{BB962C8B-B14F-4D97-AF65-F5344CB8AC3E}">
        <p14:creationId xmlns:p14="http://schemas.microsoft.com/office/powerpoint/2010/main" val="389133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9"/>
          <p:cNvSpPr/>
          <p:nvPr/>
        </p:nvSpPr>
        <p:spPr>
          <a:xfrm>
            <a:off x="494211" y="1370400"/>
            <a:ext cx="306000" cy="306000"/>
          </a:xfrm>
          <a:custGeom>
            <a:avLst/>
            <a:gdLst/>
            <a:ahLst/>
            <a:cxnLst/>
            <a:rect l="l" t="t" r="r" b="b"/>
            <a:pathLst>
              <a:path w="273050" h="271780">
                <a:moveTo>
                  <a:pt x="136398" y="0"/>
                </a:moveTo>
                <a:lnTo>
                  <a:pt x="93283" y="6915"/>
                </a:lnTo>
                <a:lnTo>
                  <a:pt x="55840" y="26171"/>
                </a:lnTo>
                <a:lnTo>
                  <a:pt x="26315" y="55533"/>
                </a:lnTo>
                <a:lnTo>
                  <a:pt x="6953" y="92766"/>
                </a:lnTo>
                <a:lnTo>
                  <a:pt x="0" y="135635"/>
                </a:lnTo>
                <a:lnTo>
                  <a:pt x="6953" y="178505"/>
                </a:lnTo>
                <a:lnTo>
                  <a:pt x="26315" y="215738"/>
                </a:lnTo>
                <a:lnTo>
                  <a:pt x="55840" y="245100"/>
                </a:lnTo>
                <a:lnTo>
                  <a:pt x="93283" y="264356"/>
                </a:lnTo>
                <a:lnTo>
                  <a:pt x="136398" y="271271"/>
                </a:lnTo>
                <a:lnTo>
                  <a:pt x="179512" y="264356"/>
                </a:lnTo>
                <a:lnTo>
                  <a:pt x="216955" y="245100"/>
                </a:lnTo>
                <a:lnTo>
                  <a:pt x="246480" y="215738"/>
                </a:lnTo>
                <a:lnTo>
                  <a:pt x="265842" y="178505"/>
                </a:lnTo>
                <a:lnTo>
                  <a:pt x="272796" y="135635"/>
                </a:lnTo>
                <a:lnTo>
                  <a:pt x="265842" y="92766"/>
                </a:lnTo>
                <a:lnTo>
                  <a:pt x="246480" y="55533"/>
                </a:lnTo>
                <a:lnTo>
                  <a:pt x="216955" y="26171"/>
                </a:lnTo>
                <a:lnTo>
                  <a:pt x="179512" y="6915"/>
                </a:lnTo>
                <a:lnTo>
                  <a:pt x="136398" y="0"/>
                </a:lnTo>
                <a:close/>
              </a:path>
            </a:pathLst>
          </a:custGeom>
          <a:solidFill>
            <a:srgbClr val="EDE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90"/>
              </a:lnSpc>
            </a:pPr>
            <a:fld id="{81D60167-4931-47E6-BA6A-407CBD079E47}" type="slidenum">
              <a:rPr spc="150" dirty="0"/>
              <a:pPr marL="25400">
                <a:lnSpc>
                  <a:spcPts val="1290"/>
                </a:lnSpc>
              </a:pPr>
              <a:t>7</a:t>
            </a:fld>
            <a:endParaRPr spc="150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301E120-B4A4-45AB-AF72-2CE48916FB9D}"/>
              </a:ext>
            </a:extLst>
          </p:cNvPr>
          <p:cNvGrpSpPr/>
          <p:nvPr/>
        </p:nvGrpSpPr>
        <p:grpSpPr>
          <a:xfrm>
            <a:off x="609598" y="1411004"/>
            <a:ext cx="3980211" cy="606147"/>
            <a:chOff x="529268" y="4502526"/>
            <a:chExt cx="2283926" cy="351437"/>
          </a:xfrm>
        </p:grpSpPr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09F5AC46-6FE6-474C-AF29-04BA4E984D33}"/>
                </a:ext>
              </a:extLst>
            </p:cNvPr>
            <p:cNvSpPr txBox="1"/>
            <p:nvPr/>
          </p:nvSpPr>
          <p:spPr>
            <a:xfrm>
              <a:off x="529268" y="4502526"/>
              <a:ext cx="1518919" cy="15019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b="1" dirty="0">
                  <a:solidFill>
                    <a:srgbClr val="06182F"/>
                  </a:solidFill>
                  <a:latin typeface="Century Gothic"/>
                  <a:cs typeface="Century Gothic"/>
                </a:rPr>
                <a:t>TWIN EXPLOSION</a:t>
              </a:r>
            </a:p>
          </p:txBody>
        </p:sp>
        <p:sp>
          <p:nvSpPr>
            <p:cNvPr id="18" name="object 20">
              <a:extLst>
                <a:ext uri="{FF2B5EF4-FFF2-40B4-BE49-F238E27FC236}">
                  <a16:creationId xmlns:a16="http://schemas.microsoft.com/office/drawing/2014/main" id="{C342CAB1-4463-4B7E-98EA-5D4F55D9E8AB}"/>
                </a:ext>
              </a:extLst>
            </p:cNvPr>
            <p:cNvSpPr txBox="1"/>
            <p:nvPr/>
          </p:nvSpPr>
          <p:spPr>
            <a:xfrm>
              <a:off x="638646" y="4676261"/>
              <a:ext cx="2174548" cy="177702"/>
            </a:xfrm>
            <a:prstGeom prst="rect">
              <a:avLst/>
            </a:prstGeom>
          </p:spPr>
          <p:txBody>
            <a:bodyPr vert="horz" wrap="square" lIns="0" tIns="5969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470"/>
                </a:spcBef>
              </a:pPr>
              <a:endParaRPr lang="en-US" altLang="zh-CN" sz="1600" spc="-5" dirty="0">
                <a:solidFill>
                  <a:srgbClr val="133258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9" name="object 12">
            <a:extLst>
              <a:ext uri="{FF2B5EF4-FFF2-40B4-BE49-F238E27FC236}">
                <a16:creationId xmlns:a16="http://schemas.microsoft.com/office/drawing/2014/main" id="{EFD16884-CA89-4B20-BE50-D89B96B81CCC}"/>
              </a:ext>
            </a:extLst>
          </p:cNvPr>
          <p:cNvSpPr txBox="1"/>
          <p:nvPr/>
        </p:nvSpPr>
        <p:spPr>
          <a:xfrm>
            <a:off x="696555" y="559803"/>
            <a:ext cx="6079746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90204" pitchFamily="34" charset="0"/>
              </a:rPr>
              <a:t>BMLY6UH_00__| Upholstered Platform Bed </a:t>
            </a: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4B253127-DE60-494F-91B1-EED38A4C8C8D}"/>
              </a:ext>
            </a:extLst>
          </p:cNvPr>
          <p:cNvSpPr/>
          <p:nvPr/>
        </p:nvSpPr>
        <p:spPr>
          <a:xfrm>
            <a:off x="7885613" y="1370400"/>
            <a:ext cx="306000" cy="306000"/>
          </a:xfrm>
          <a:custGeom>
            <a:avLst/>
            <a:gdLst/>
            <a:ahLst/>
            <a:cxnLst/>
            <a:rect l="l" t="t" r="r" b="b"/>
            <a:pathLst>
              <a:path w="273050" h="271780">
                <a:moveTo>
                  <a:pt x="136398" y="0"/>
                </a:moveTo>
                <a:lnTo>
                  <a:pt x="93283" y="6915"/>
                </a:lnTo>
                <a:lnTo>
                  <a:pt x="55840" y="26171"/>
                </a:lnTo>
                <a:lnTo>
                  <a:pt x="26315" y="55533"/>
                </a:lnTo>
                <a:lnTo>
                  <a:pt x="6953" y="92766"/>
                </a:lnTo>
                <a:lnTo>
                  <a:pt x="0" y="135635"/>
                </a:lnTo>
                <a:lnTo>
                  <a:pt x="6953" y="178505"/>
                </a:lnTo>
                <a:lnTo>
                  <a:pt x="26315" y="215738"/>
                </a:lnTo>
                <a:lnTo>
                  <a:pt x="55840" y="245100"/>
                </a:lnTo>
                <a:lnTo>
                  <a:pt x="93283" y="264356"/>
                </a:lnTo>
                <a:lnTo>
                  <a:pt x="136398" y="271271"/>
                </a:lnTo>
                <a:lnTo>
                  <a:pt x="179512" y="264356"/>
                </a:lnTo>
                <a:lnTo>
                  <a:pt x="216955" y="245100"/>
                </a:lnTo>
                <a:lnTo>
                  <a:pt x="246480" y="215738"/>
                </a:lnTo>
                <a:lnTo>
                  <a:pt x="265842" y="178505"/>
                </a:lnTo>
                <a:lnTo>
                  <a:pt x="272796" y="135635"/>
                </a:lnTo>
                <a:lnTo>
                  <a:pt x="265842" y="92766"/>
                </a:lnTo>
                <a:lnTo>
                  <a:pt x="246480" y="55533"/>
                </a:lnTo>
                <a:lnTo>
                  <a:pt x="216955" y="26171"/>
                </a:lnTo>
                <a:lnTo>
                  <a:pt x="179512" y="6915"/>
                </a:lnTo>
                <a:lnTo>
                  <a:pt x="136398" y="0"/>
                </a:lnTo>
                <a:close/>
              </a:path>
            </a:pathLst>
          </a:custGeom>
          <a:solidFill>
            <a:srgbClr val="EDE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5E405A8-9E1A-4FBA-A5FD-00781561101D}"/>
              </a:ext>
            </a:extLst>
          </p:cNvPr>
          <p:cNvGrpSpPr/>
          <p:nvPr/>
        </p:nvGrpSpPr>
        <p:grpSpPr>
          <a:xfrm>
            <a:off x="8001000" y="1411004"/>
            <a:ext cx="3980211" cy="606147"/>
            <a:chOff x="529268" y="4502526"/>
            <a:chExt cx="2283926" cy="351437"/>
          </a:xfrm>
        </p:grpSpPr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1F96C348-B33E-4979-9754-1D8AC5433E34}"/>
                </a:ext>
              </a:extLst>
            </p:cNvPr>
            <p:cNvSpPr txBox="1"/>
            <p:nvPr/>
          </p:nvSpPr>
          <p:spPr>
            <a:xfrm>
              <a:off x="529268" y="4502526"/>
              <a:ext cx="1518919" cy="15019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b="1" dirty="0">
                  <a:solidFill>
                    <a:srgbClr val="06182F"/>
                  </a:solidFill>
                  <a:latin typeface="Century Gothic"/>
                  <a:cs typeface="Century Gothic"/>
                </a:rPr>
                <a:t>F/Q/K EXPLOSION</a:t>
              </a:r>
            </a:p>
          </p:txBody>
        </p: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075C4521-D341-43BC-A2E2-7943F4E2A13B}"/>
                </a:ext>
              </a:extLst>
            </p:cNvPr>
            <p:cNvSpPr txBox="1"/>
            <p:nvPr/>
          </p:nvSpPr>
          <p:spPr>
            <a:xfrm>
              <a:off x="638646" y="4676261"/>
              <a:ext cx="2174548" cy="177702"/>
            </a:xfrm>
            <a:prstGeom prst="rect">
              <a:avLst/>
            </a:prstGeom>
          </p:spPr>
          <p:txBody>
            <a:bodyPr vert="horz" wrap="square" lIns="0" tIns="5969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470"/>
                </a:spcBef>
              </a:pPr>
              <a:endParaRPr lang="en-US" altLang="zh-CN" sz="1600" spc="-5" dirty="0">
                <a:solidFill>
                  <a:srgbClr val="133258"/>
                </a:solidFill>
                <a:latin typeface="Century Gothic"/>
                <a:cs typeface="Century Gothic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706093A-3524-41E8-AF4A-1CE751D94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28" y="2715907"/>
            <a:ext cx="7061582" cy="51326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BA699BE-FDB8-462E-B97D-E7AF547EB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371" y="2832721"/>
            <a:ext cx="7426193" cy="501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2194</TotalTime>
  <Words>460</Words>
  <Application>Microsoft Office PowerPoint</Application>
  <PresentationFormat>自定义</PresentationFormat>
  <Paragraphs>101</Paragraphs>
  <Slides>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Arial Narrow</vt:lpstr>
      <vt:lpstr>Calibri</vt:lpstr>
      <vt:lpstr>Century Gothic</vt:lpstr>
      <vt:lpstr>Office Theme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FUXIYU</dc:title>
  <dc:creator>user</dc:creator>
  <cp:lastModifiedBy>xie mike</cp:lastModifiedBy>
  <cp:revision>88</cp:revision>
  <dcterms:created xsi:type="dcterms:W3CDTF">2019-12-14T11:32:17Z</dcterms:created>
  <dcterms:modified xsi:type="dcterms:W3CDTF">2022-04-28T11:17:38Z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2019-10-23T00:00:00Z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2019-12-14T00:00:00Z</vt:filetime>
  </property>
</Properties>
</file>