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79" r:id="rId3"/>
    <p:sldId id="514" r:id="rId5"/>
    <p:sldId id="525" r:id="rId6"/>
    <p:sldId id="528" r:id="rId7"/>
    <p:sldId id="529" r:id="rId8"/>
    <p:sldId id="533" r:id="rId9"/>
    <p:sldId id="534" r:id="rId10"/>
    <p:sldId id="530" r:id="rId11"/>
    <p:sldId id="531" r:id="rId12"/>
    <p:sldId id="535" r:id="rId13"/>
    <p:sldId id="526" r:id="rId14"/>
    <p:sldId id="540" r:id="rId15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作者" initials="作" lastIdx="0" clrIdx="1"/>
  <p:cmAuthor id="3" name="Mia Vida Villanueva" initials="M" lastIdx="1" clrIdx="0"/>
  <p:cmAuthor id="4" name="1206988966@qq.com" initials="1" lastIdx="1" clrIdx="2"/>
  <p:cmAuthor id="5" name="姜伟光" initials="姜" lastIdx="1" clrIdx="0"/>
  <p:cmAuthor id="6" name="lenovo" initials="l" lastIdx="6" clrIdx="2"/>
  <p:cmAuthor id="7" name="Administrator" initials="A" lastIdx="6" clrIdx="3"/>
  <p:cmAuthor id="8" name="宋洁然" initials="宋" lastIdx="2" clrIdx="1"/>
  <p:cmAuthor id="9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89D8"/>
    <a:srgbClr val="0286D0"/>
    <a:srgbClr val="0066B2"/>
    <a:srgbClr val="00436F"/>
    <a:srgbClr val="81D5FA"/>
    <a:srgbClr val="333333"/>
    <a:srgbClr val="128E9B"/>
    <a:srgbClr val="823E16"/>
    <a:srgbClr val="0C233A"/>
    <a:srgbClr val="262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3112" autoAdjust="0"/>
  </p:normalViewPr>
  <p:slideViewPr>
    <p:cSldViewPr>
      <p:cViewPr>
        <p:scale>
          <a:sx n="75" d="100"/>
          <a:sy n="75" d="100"/>
        </p:scale>
        <p:origin x="888" y="654"/>
      </p:cViewPr>
      <p:guideLst>
        <p:guide pos="2893"/>
        <p:guide orient="horz" pos="1642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9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236924" y="1347614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6.png"/><Relationship Id="rId7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tags" Target="../tags/tag3.xml"/><Relationship Id="rId4" Type="http://schemas.openxmlformats.org/officeDocument/2006/relationships/image" Target="../media/image24.png"/><Relationship Id="rId3" Type="http://schemas.openxmlformats.org/officeDocument/2006/relationships/tags" Target="../tags/tag2.xml"/><Relationship Id="rId22" Type="http://schemas.openxmlformats.org/officeDocument/2006/relationships/notesSlide" Target="../notesSlides/notesSlide11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33.png"/><Relationship Id="rId2" Type="http://schemas.openxmlformats.org/officeDocument/2006/relationships/image" Target="../media/image23.jpeg"/><Relationship Id="rId19" Type="http://schemas.openxmlformats.org/officeDocument/2006/relationships/image" Target="../media/image32.png"/><Relationship Id="rId18" Type="http://schemas.openxmlformats.org/officeDocument/2006/relationships/image" Target="../media/image31.png"/><Relationship Id="rId17" Type="http://schemas.openxmlformats.org/officeDocument/2006/relationships/image" Target="../media/image3.png"/><Relationship Id="rId16" Type="http://schemas.openxmlformats.org/officeDocument/2006/relationships/image" Target="../media/image30.png"/><Relationship Id="rId15" Type="http://schemas.openxmlformats.org/officeDocument/2006/relationships/tags" Target="../tags/tag8.xml"/><Relationship Id="rId14" Type="http://schemas.openxmlformats.org/officeDocument/2006/relationships/image" Target="../media/image29.png"/><Relationship Id="rId13" Type="http://schemas.openxmlformats.org/officeDocument/2006/relationships/tags" Target="../tags/tag7.xml"/><Relationship Id="rId12" Type="http://schemas.openxmlformats.org/officeDocument/2006/relationships/image" Target="../media/image28.png"/><Relationship Id="rId11" Type="http://schemas.openxmlformats.org/officeDocument/2006/relationships/tags" Target="../tags/tag6.xml"/><Relationship Id="rId10" Type="http://schemas.openxmlformats.org/officeDocument/2006/relationships/image" Target="../media/image27.png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Freeform 14"/>
          <p:cNvSpPr/>
          <p:nvPr/>
        </p:nvSpPr>
        <p:spPr bwMode="auto">
          <a:xfrm>
            <a:off x="1140460" y="1118235"/>
            <a:ext cx="1398270" cy="1327785"/>
          </a:xfrm>
          <a:custGeom>
            <a:avLst/>
            <a:gdLst>
              <a:gd name="T0" fmla="*/ 1166 w 1166"/>
              <a:gd name="T1" fmla="*/ 585 h 1167"/>
              <a:gd name="T2" fmla="*/ 582 w 1166"/>
              <a:gd name="T3" fmla="*/ 0 h 1167"/>
              <a:gd name="T4" fmla="*/ 0 w 1166"/>
              <a:gd name="T5" fmla="*/ 585 h 1167"/>
              <a:gd name="T6" fmla="*/ 582 w 1166"/>
              <a:gd name="T7" fmla="*/ 1167 h 1167"/>
              <a:gd name="T8" fmla="*/ 1166 w 1166"/>
              <a:gd name="T9" fmla="*/ 585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6" h="1167">
                <a:moveTo>
                  <a:pt x="1166" y="585"/>
                </a:moveTo>
                <a:lnTo>
                  <a:pt x="582" y="0"/>
                </a:lnTo>
                <a:lnTo>
                  <a:pt x="0" y="585"/>
                </a:lnTo>
                <a:lnTo>
                  <a:pt x="582" y="1167"/>
                </a:lnTo>
                <a:lnTo>
                  <a:pt x="1166" y="585"/>
                </a:lnTo>
                <a:close/>
              </a:path>
            </a:pathLst>
          </a:custGeom>
          <a:solidFill>
            <a:srgbClr val="0043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>
              <a:latin typeface="+mn-lt"/>
              <a:ea typeface="+mn-ea"/>
              <a:cs typeface="+mn-ea"/>
              <a:sym typeface="+mn-lt"/>
            </a:endParaRPr>
          </a:p>
          <a:p>
            <a:endParaRPr lang="en-US" altLang="zh-CN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lang="en-US" altLang="zh-CN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About Us</a:t>
            </a:r>
            <a:endParaRPr lang="en-US" altLang="zh-CN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 descr="1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965" y="0"/>
            <a:ext cx="6546215" cy="882015"/>
          </a:xfrm>
          <a:prstGeom prst="rect">
            <a:avLst/>
          </a:prstGeom>
        </p:spPr>
      </p:pic>
      <p:pic>
        <p:nvPicPr>
          <p:cNvPr id="5" name="图片 4" descr="QQ图片202012021147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" y="2606675"/>
            <a:ext cx="3378200" cy="21170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54805" y="1456690"/>
            <a:ext cx="4847590" cy="27698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Shenzhen Zhengguang Imaging Equipment Co., Ltd. is a photographic equipment 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manufacturer which specializes in R&amp;D, manufacturer, sales and after-sales servce.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R&amp;D capability, manufacturing technology and product quality all surpass those of 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similar manufacturers, creating more convenient and higher-end Video photographic 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accessories for domestic and foreign customers.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Our products include Wireless Lavalier Microphone, Universal Shotgun Microphone,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LED Video light, Video Cage,Gimbal Stabilizers Accessories,phone Tripod,and other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photography related equipment, and strive to create higher-end Video photographic 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accessories for domestic and foreign customers.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Most of our products are compatible with CE,FCC,ROHS.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Sample, trial order ,OEM order are acceptable.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Sincerely expect your cooperation with us.</a:t>
            </a:r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/>
            <a:endParaRPr lang="en-US" altLang="zh-CN" sz="1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30020" y="634365"/>
            <a:ext cx="929640" cy="24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us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12590" y="872490"/>
            <a:ext cx="2311400" cy="24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1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Company Introduction</a:t>
            </a:r>
            <a:endParaRPr lang="zh-CN" altLang="en-US" sz="16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šļíḓé"/>
          <p:cNvSpPr/>
          <p:nvPr/>
        </p:nvSpPr>
        <p:spPr bwMode="auto">
          <a:xfrm>
            <a:off x="916906" y="3828927"/>
            <a:ext cx="2645865" cy="404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  <a:cs typeface="+mn-ea"/>
              <a:sym typeface="+mn-lt"/>
            </a:endParaRPr>
          </a:p>
        </p:txBody>
      </p:sp>
      <p:sp>
        <p:nvSpPr>
          <p:cNvPr id="41" name="TextBox 86"/>
          <p:cNvSpPr txBox="1"/>
          <p:nvPr/>
        </p:nvSpPr>
        <p:spPr>
          <a:xfrm>
            <a:off x="344301" y="122784"/>
            <a:ext cx="30692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F7F7F"/>
                </a:solidFill>
                <a:latin typeface="+mn-lt"/>
                <a:ea typeface="+mn-ea"/>
                <a:cs typeface="+mn-ea"/>
                <a:sym typeface="+mn-lt"/>
              </a:rPr>
              <a:t>     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More Products</a:t>
            </a:r>
            <a:endParaRPr lang="en-US" altLang="zh-C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87852" y="173602"/>
            <a:ext cx="323708" cy="32370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166209" y="188842"/>
            <a:ext cx="56699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06</a:t>
            </a:r>
            <a:endParaRPr kumimoji="0" lang="zh-CN" sz="120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1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0950" y="16510"/>
            <a:ext cx="4006215" cy="4806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61230" y="1180465"/>
            <a:ext cx="127000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photobank (1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535" y="975360"/>
            <a:ext cx="1724660" cy="1724660"/>
          </a:xfrm>
          <a:prstGeom prst="rect">
            <a:avLst/>
          </a:prstGeom>
        </p:spPr>
      </p:pic>
      <p:pic>
        <p:nvPicPr>
          <p:cNvPr id="5" name="图片 4" descr="photobank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" y="3051810"/>
            <a:ext cx="1714500" cy="1714500"/>
          </a:xfrm>
          <a:prstGeom prst="rect">
            <a:avLst/>
          </a:prstGeom>
        </p:spPr>
      </p:pic>
      <p:pic>
        <p:nvPicPr>
          <p:cNvPr id="6" name="图片 5" descr="photobank (1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265" y="3051810"/>
            <a:ext cx="1795145" cy="1915795"/>
          </a:xfrm>
          <a:prstGeom prst="rect">
            <a:avLst/>
          </a:prstGeom>
        </p:spPr>
      </p:pic>
      <p:pic>
        <p:nvPicPr>
          <p:cNvPr id="7" name="图片 6" descr="photoban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40" y="838200"/>
            <a:ext cx="1643380" cy="1484630"/>
          </a:xfrm>
          <a:prstGeom prst="rect">
            <a:avLst/>
          </a:prstGeom>
        </p:spPr>
      </p:pic>
      <p:pic>
        <p:nvPicPr>
          <p:cNvPr id="8" name="图片 7" descr="photobank (1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150" y="3051810"/>
            <a:ext cx="1855470" cy="1855470"/>
          </a:xfrm>
          <a:prstGeom prst="rect">
            <a:avLst/>
          </a:prstGeom>
        </p:spPr>
      </p:pic>
      <p:pic>
        <p:nvPicPr>
          <p:cNvPr id="9" name="图片 8" descr="photobank (15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150" y="975360"/>
            <a:ext cx="1631950" cy="1631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471930" y="3727450"/>
            <a:ext cx="2545715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1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endParaRPr lang="en-US" altLang="zh-CN" sz="16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4085" name="图片 1" descr="公司营业执照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3995" y="967740"/>
            <a:ext cx="2450465" cy="1626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110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70530" y="810260"/>
            <a:ext cx="1161415" cy="1648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133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50385" y="810260"/>
            <a:ext cx="1363345" cy="164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7157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894705" y="869950"/>
            <a:ext cx="1137920" cy="1588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8177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8465" y="2985135"/>
            <a:ext cx="1160145" cy="1492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9205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2775" y="2964815"/>
            <a:ext cx="1087755" cy="1532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25" name="图片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349625" y="2985135"/>
            <a:ext cx="1246505" cy="1542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专利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346315" y="850900"/>
            <a:ext cx="1094740" cy="1567180"/>
          </a:xfrm>
          <a:prstGeom prst="rect">
            <a:avLst/>
          </a:prstGeom>
        </p:spPr>
      </p:pic>
      <p:pic>
        <p:nvPicPr>
          <p:cNvPr id="7" name="图片 6" descr="11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77460" y="66675"/>
            <a:ext cx="4006215" cy="480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2835" y="2964815"/>
            <a:ext cx="1132840" cy="1618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51575" y="3001645"/>
            <a:ext cx="1094740" cy="15449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86015" y="3033395"/>
            <a:ext cx="1083945" cy="1550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auto">
          <a:xfrm>
            <a:off x="3599180" y="3173730"/>
            <a:ext cx="828675" cy="789940"/>
          </a:xfrm>
          <a:custGeom>
            <a:avLst/>
            <a:gdLst>
              <a:gd name="T0" fmla="*/ 1169 w 1169"/>
              <a:gd name="T1" fmla="*/ 585 h 1170"/>
              <a:gd name="T2" fmla="*/ 584 w 1169"/>
              <a:gd name="T3" fmla="*/ 0 h 1170"/>
              <a:gd name="T4" fmla="*/ 0 w 1169"/>
              <a:gd name="T5" fmla="*/ 585 h 1170"/>
              <a:gd name="T6" fmla="*/ 584 w 1169"/>
              <a:gd name="T7" fmla="*/ 1170 h 1170"/>
              <a:gd name="T8" fmla="*/ 1169 w 1169"/>
              <a:gd name="T9" fmla="*/ 585 h 1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9" h="1170">
                <a:moveTo>
                  <a:pt x="1169" y="585"/>
                </a:moveTo>
                <a:lnTo>
                  <a:pt x="584" y="0"/>
                </a:lnTo>
                <a:lnTo>
                  <a:pt x="0" y="585"/>
                </a:lnTo>
                <a:lnTo>
                  <a:pt x="584" y="1170"/>
                </a:lnTo>
                <a:lnTo>
                  <a:pt x="1169" y="585"/>
                </a:lnTo>
                <a:close/>
              </a:path>
            </a:pathLst>
          </a:custGeom>
          <a:solidFill>
            <a:srgbClr val="81D5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Freeform 14"/>
          <p:cNvSpPr/>
          <p:nvPr/>
        </p:nvSpPr>
        <p:spPr bwMode="auto">
          <a:xfrm>
            <a:off x="3623945" y="1727200"/>
            <a:ext cx="779145" cy="680720"/>
          </a:xfrm>
          <a:custGeom>
            <a:avLst/>
            <a:gdLst>
              <a:gd name="T0" fmla="*/ 1166 w 1166"/>
              <a:gd name="T1" fmla="*/ 585 h 1167"/>
              <a:gd name="T2" fmla="*/ 582 w 1166"/>
              <a:gd name="T3" fmla="*/ 0 h 1167"/>
              <a:gd name="T4" fmla="*/ 0 w 1166"/>
              <a:gd name="T5" fmla="*/ 585 h 1167"/>
              <a:gd name="T6" fmla="*/ 582 w 1166"/>
              <a:gd name="T7" fmla="*/ 1167 h 1167"/>
              <a:gd name="T8" fmla="*/ 1166 w 1166"/>
              <a:gd name="T9" fmla="*/ 585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6" h="1167">
                <a:moveTo>
                  <a:pt x="1166" y="585"/>
                </a:moveTo>
                <a:lnTo>
                  <a:pt x="582" y="0"/>
                </a:lnTo>
                <a:lnTo>
                  <a:pt x="0" y="585"/>
                </a:lnTo>
                <a:lnTo>
                  <a:pt x="582" y="1167"/>
                </a:lnTo>
                <a:lnTo>
                  <a:pt x="1166" y="585"/>
                </a:lnTo>
                <a:close/>
              </a:path>
            </a:pathLst>
          </a:custGeom>
          <a:solidFill>
            <a:srgbClr val="0043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Freeform 15"/>
          <p:cNvSpPr/>
          <p:nvPr/>
        </p:nvSpPr>
        <p:spPr bwMode="auto">
          <a:xfrm>
            <a:off x="3623945" y="2456815"/>
            <a:ext cx="779145" cy="645160"/>
          </a:xfrm>
          <a:custGeom>
            <a:avLst/>
            <a:gdLst>
              <a:gd name="T0" fmla="*/ 1167 w 1167"/>
              <a:gd name="T1" fmla="*/ 585 h 1169"/>
              <a:gd name="T2" fmla="*/ 585 w 1167"/>
              <a:gd name="T3" fmla="*/ 0 h 1169"/>
              <a:gd name="T4" fmla="*/ 0 w 1167"/>
              <a:gd name="T5" fmla="*/ 585 h 1169"/>
              <a:gd name="T6" fmla="*/ 585 w 1167"/>
              <a:gd name="T7" fmla="*/ 1169 h 1169"/>
              <a:gd name="T8" fmla="*/ 1167 w 1167"/>
              <a:gd name="T9" fmla="*/ 58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7" h="1169">
                <a:moveTo>
                  <a:pt x="1167" y="585"/>
                </a:moveTo>
                <a:lnTo>
                  <a:pt x="585" y="0"/>
                </a:lnTo>
                <a:lnTo>
                  <a:pt x="0" y="585"/>
                </a:lnTo>
                <a:lnTo>
                  <a:pt x="585" y="1169"/>
                </a:lnTo>
                <a:lnTo>
                  <a:pt x="1167" y="585"/>
                </a:lnTo>
                <a:close/>
              </a:path>
            </a:pathLst>
          </a:custGeom>
          <a:solidFill>
            <a:srgbClr val="0286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5" name="文本框 314"/>
          <p:cNvSpPr txBox="1"/>
          <p:nvPr/>
        </p:nvSpPr>
        <p:spPr>
          <a:xfrm>
            <a:off x="4346575" y="836295"/>
            <a:ext cx="3387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436F"/>
                </a:solidFill>
                <a:latin typeface="+mn-lt"/>
                <a:ea typeface="+mn-ea"/>
                <a:cs typeface="+mn-ea"/>
                <a:sym typeface="+mn-lt"/>
              </a:rPr>
              <a:t>Contact us</a:t>
            </a:r>
            <a:endParaRPr lang="en-US" altLang="zh-CN" sz="1600" b="1" dirty="0">
              <a:solidFill>
                <a:srgbClr val="00436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3" name="Freeform 12"/>
          <p:cNvSpPr/>
          <p:nvPr/>
        </p:nvSpPr>
        <p:spPr bwMode="auto">
          <a:xfrm>
            <a:off x="3602355" y="4008755"/>
            <a:ext cx="800735" cy="747395"/>
          </a:xfrm>
          <a:custGeom>
            <a:avLst/>
            <a:gdLst>
              <a:gd name="T0" fmla="*/ 1166 w 1166"/>
              <a:gd name="T1" fmla="*/ 584 h 1169"/>
              <a:gd name="T2" fmla="*/ 582 w 1166"/>
              <a:gd name="T3" fmla="*/ 0 h 1169"/>
              <a:gd name="T4" fmla="*/ 0 w 1166"/>
              <a:gd name="T5" fmla="*/ 584 h 1169"/>
              <a:gd name="T6" fmla="*/ 582 w 1166"/>
              <a:gd name="T7" fmla="*/ 1169 h 1169"/>
              <a:gd name="T8" fmla="*/ 1166 w 1166"/>
              <a:gd name="T9" fmla="*/ 584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6" h="1169">
                <a:moveTo>
                  <a:pt x="1166" y="584"/>
                </a:moveTo>
                <a:lnTo>
                  <a:pt x="582" y="0"/>
                </a:lnTo>
                <a:lnTo>
                  <a:pt x="0" y="584"/>
                </a:lnTo>
                <a:lnTo>
                  <a:pt x="582" y="1169"/>
                </a:lnTo>
                <a:lnTo>
                  <a:pt x="1166" y="58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360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片 1" descr="1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7460" y="66675"/>
            <a:ext cx="4006215" cy="4806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21430" y="1945005"/>
            <a:ext cx="384175" cy="24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Site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0960" y="2656840"/>
            <a:ext cx="285115" cy="24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Tel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36340" y="3446145"/>
            <a:ext cx="553720" cy="24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Email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82060" y="4259580"/>
            <a:ext cx="423545" cy="24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en-US" altLang="zh-CN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</a:t>
            </a:r>
            <a:endParaRPr lang="en-US" altLang="zh-CN" sz="16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93945" y="1609090"/>
            <a:ext cx="2500630" cy="645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https://zgcine.en.alibaba.com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www.zgcine.com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93945" y="2656205"/>
            <a:ext cx="1780540" cy="24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1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0086 755 2941 5015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99660" y="3382645"/>
            <a:ext cx="1475105" cy="215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@zgcine.com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99660" y="4105910"/>
            <a:ext cx="3339465" cy="5537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4th Floor,1st Building,Xiazao Industrial </a:t>
            </a:r>
            <a:endParaRPr lang="zh-CN" altLang="en-US" sz="12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Park, Longhua District,Shenzhen, Guangdong,</a:t>
            </a:r>
            <a:endParaRPr lang="zh-CN" altLang="en-US" sz="12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China  518109</a:t>
            </a:r>
            <a:endParaRPr lang="zh-CN" altLang="en-US" sz="12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1370330"/>
            <a:ext cx="2879725" cy="16675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51485" y="3691890"/>
            <a:ext cx="254571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1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BECOME OUR PARTNER</a:t>
            </a:r>
            <a:endParaRPr lang="zh-CN" altLang="en-US" sz="16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endParaRPr lang="en-US" altLang="zh-CN" sz="16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2" grpId="0" bldLvl="0" animBg="1"/>
      <p:bldP spid="43" grpId="0" bldLvl="0" animBg="1"/>
      <p:bldP spid="315" grpId="0"/>
      <p:bldP spid="33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 bwMode="auto">
          <a:xfrm>
            <a:off x="1417320" y="698500"/>
            <a:ext cx="763905" cy="750570"/>
          </a:xfrm>
          <a:custGeom>
            <a:avLst/>
            <a:gdLst>
              <a:gd name="T0" fmla="*/ 2498 w 2498"/>
              <a:gd name="T1" fmla="*/ 1263 h 2502"/>
              <a:gd name="T2" fmla="*/ 1236 w 2498"/>
              <a:gd name="T3" fmla="*/ 0 h 2502"/>
              <a:gd name="T4" fmla="*/ 0 w 2498"/>
              <a:gd name="T5" fmla="*/ 1239 h 2502"/>
              <a:gd name="T6" fmla="*/ 1263 w 2498"/>
              <a:gd name="T7" fmla="*/ 2502 h 2502"/>
              <a:gd name="T8" fmla="*/ 2498 w 2498"/>
              <a:gd name="T9" fmla="*/ 1263 h 2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98" h="2502">
                <a:moveTo>
                  <a:pt x="2498" y="1263"/>
                </a:moveTo>
                <a:lnTo>
                  <a:pt x="1236" y="0"/>
                </a:lnTo>
                <a:lnTo>
                  <a:pt x="0" y="1239"/>
                </a:lnTo>
                <a:lnTo>
                  <a:pt x="1263" y="2502"/>
                </a:lnTo>
                <a:lnTo>
                  <a:pt x="2498" y="1263"/>
                </a:lnTo>
                <a:close/>
              </a:path>
            </a:pathLst>
          </a:custGeom>
          <a:solidFill>
            <a:srgbClr val="0043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0" y="1711325"/>
            <a:ext cx="868680" cy="869315"/>
          </a:xfrm>
          <a:custGeom>
            <a:avLst/>
            <a:gdLst>
              <a:gd name="T0" fmla="*/ 1169 w 1169"/>
              <a:gd name="T1" fmla="*/ 585 h 1170"/>
              <a:gd name="T2" fmla="*/ 584 w 1169"/>
              <a:gd name="T3" fmla="*/ 0 h 1170"/>
              <a:gd name="T4" fmla="*/ 0 w 1169"/>
              <a:gd name="T5" fmla="*/ 585 h 1170"/>
              <a:gd name="T6" fmla="*/ 584 w 1169"/>
              <a:gd name="T7" fmla="*/ 1170 h 1170"/>
              <a:gd name="T8" fmla="*/ 1169 w 1169"/>
              <a:gd name="T9" fmla="*/ 585 h 1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9" h="1170">
                <a:moveTo>
                  <a:pt x="1169" y="585"/>
                </a:moveTo>
                <a:lnTo>
                  <a:pt x="584" y="0"/>
                </a:lnTo>
                <a:lnTo>
                  <a:pt x="0" y="585"/>
                </a:lnTo>
                <a:lnTo>
                  <a:pt x="584" y="1170"/>
                </a:lnTo>
                <a:lnTo>
                  <a:pt x="1169" y="585"/>
                </a:lnTo>
                <a:close/>
              </a:path>
            </a:pathLst>
          </a:custGeom>
          <a:solidFill>
            <a:srgbClr val="81D5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5" name="Freeform 12"/>
          <p:cNvSpPr/>
          <p:nvPr/>
        </p:nvSpPr>
        <p:spPr bwMode="auto">
          <a:xfrm>
            <a:off x="1251539" y="3787045"/>
            <a:ext cx="1095632" cy="1098451"/>
          </a:xfrm>
          <a:custGeom>
            <a:avLst/>
            <a:gdLst>
              <a:gd name="T0" fmla="*/ 1166 w 1166"/>
              <a:gd name="T1" fmla="*/ 584 h 1169"/>
              <a:gd name="T2" fmla="*/ 582 w 1166"/>
              <a:gd name="T3" fmla="*/ 0 h 1169"/>
              <a:gd name="T4" fmla="*/ 0 w 1166"/>
              <a:gd name="T5" fmla="*/ 584 h 1169"/>
              <a:gd name="T6" fmla="*/ 582 w 1166"/>
              <a:gd name="T7" fmla="*/ 1169 h 1169"/>
              <a:gd name="T8" fmla="*/ 1166 w 1166"/>
              <a:gd name="T9" fmla="*/ 584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6" h="1169">
                <a:moveTo>
                  <a:pt x="1166" y="584"/>
                </a:moveTo>
                <a:lnTo>
                  <a:pt x="582" y="0"/>
                </a:lnTo>
                <a:lnTo>
                  <a:pt x="0" y="584"/>
                </a:lnTo>
                <a:lnTo>
                  <a:pt x="582" y="1169"/>
                </a:lnTo>
                <a:lnTo>
                  <a:pt x="1166" y="58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360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Freeform 14"/>
          <p:cNvSpPr/>
          <p:nvPr/>
        </p:nvSpPr>
        <p:spPr bwMode="auto">
          <a:xfrm>
            <a:off x="2710815" y="3237230"/>
            <a:ext cx="714375" cy="765175"/>
          </a:xfrm>
          <a:custGeom>
            <a:avLst/>
            <a:gdLst>
              <a:gd name="T0" fmla="*/ 1166 w 1166"/>
              <a:gd name="T1" fmla="*/ 585 h 1167"/>
              <a:gd name="T2" fmla="*/ 582 w 1166"/>
              <a:gd name="T3" fmla="*/ 0 h 1167"/>
              <a:gd name="T4" fmla="*/ 0 w 1166"/>
              <a:gd name="T5" fmla="*/ 585 h 1167"/>
              <a:gd name="T6" fmla="*/ 582 w 1166"/>
              <a:gd name="T7" fmla="*/ 1167 h 1167"/>
              <a:gd name="T8" fmla="*/ 1166 w 1166"/>
              <a:gd name="T9" fmla="*/ 585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6" h="1167">
                <a:moveTo>
                  <a:pt x="1166" y="585"/>
                </a:moveTo>
                <a:lnTo>
                  <a:pt x="582" y="0"/>
                </a:lnTo>
                <a:lnTo>
                  <a:pt x="0" y="585"/>
                </a:lnTo>
                <a:lnTo>
                  <a:pt x="582" y="1167"/>
                </a:lnTo>
                <a:lnTo>
                  <a:pt x="1166" y="585"/>
                </a:lnTo>
                <a:close/>
              </a:path>
            </a:pathLst>
          </a:custGeom>
          <a:solidFill>
            <a:srgbClr val="0043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Freeform 15"/>
          <p:cNvSpPr/>
          <p:nvPr/>
        </p:nvSpPr>
        <p:spPr bwMode="auto">
          <a:xfrm>
            <a:off x="194310" y="3512185"/>
            <a:ext cx="751840" cy="775970"/>
          </a:xfrm>
          <a:custGeom>
            <a:avLst/>
            <a:gdLst>
              <a:gd name="T0" fmla="*/ 1167 w 1167"/>
              <a:gd name="T1" fmla="*/ 585 h 1169"/>
              <a:gd name="T2" fmla="*/ 585 w 1167"/>
              <a:gd name="T3" fmla="*/ 0 h 1169"/>
              <a:gd name="T4" fmla="*/ 0 w 1167"/>
              <a:gd name="T5" fmla="*/ 585 h 1169"/>
              <a:gd name="T6" fmla="*/ 585 w 1167"/>
              <a:gd name="T7" fmla="*/ 1169 h 1169"/>
              <a:gd name="T8" fmla="*/ 1167 w 1167"/>
              <a:gd name="T9" fmla="*/ 58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7" h="1169">
                <a:moveTo>
                  <a:pt x="1167" y="585"/>
                </a:moveTo>
                <a:lnTo>
                  <a:pt x="585" y="0"/>
                </a:lnTo>
                <a:lnTo>
                  <a:pt x="0" y="585"/>
                </a:lnTo>
                <a:lnTo>
                  <a:pt x="585" y="1169"/>
                </a:lnTo>
                <a:lnTo>
                  <a:pt x="1167" y="585"/>
                </a:lnTo>
                <a:close/>
              </a:path>
            </a:pathLst>
          </a:custGeom>
          <a:solidFill>
            <a:srgbClr val="0286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6" name="矩形 315"/>
          <p:cNvSpPr/>
          <p:nvPr/>
        </p:nvSpPr>
        <p:spPr>
          <a:xfrm>
            <a:off x="4047910" y="1502633"/>
            <a:ext cx="4076126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CN"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Professional Manufacturer of photography equipment</a:t>
            </a:r>
            <a:endParaRPr kumimoji="1" lang="en-US" altLang="zh-CN" sz="120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7903289" y="4374809"/>
            <a:ext cx="432048" cy="432048"/>
            <a:chOff x="8028384" y="3278799"/>
            <a:chExt cx="432048" cy="432048"/>
          </a:xfrm>
        </p:grpSpPr>
        <p:sp>
          <p:nvSpPr>
            <p:cNvPr id="48" name="椭圆 47"/>
            <p:cNvSpPr/>
            <p:nvPr/>
          </p:nvSpPr>
          <p:spPr>
            <a:xfrm>
              <a:off x="8028384" y="3278799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36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3" name="call-center-worker-with-headset_46010"/>
            <p:cNvSpPr>
              <a:spLocks noChangeAspect="1"/>
            </p:cNvSpPr>
            <p:nvPr/>
          </p:nvSpPr>
          <p:spPr bwMode="auto">
            <a:xfrm>
              <a:off x="8124305" y="3377101"/>
              <a:ext cx="240206" cy="235445"/>
            </a:xfrm>
            <a:custGeom>
              <a:avLst/>
              <a:gdLst>
                <a:gd name="T0" fmla="*/ 3439 w 8160"/>
                <a:gd name="T1" fmla="*/ 4406 h 8010"/>
                <a:gd name="T2" fmla="*/ 3020 w 8160"/>
                <a:gd name="T3" fmla="*/ 4825 h 8010"/>
                <a:gd name="T4" fmla="*/ 2601 w 8160"/>
                <a:gd name="T5" fmla="*/ 4406 h 8010"/>
                <a:gd name="T6" fmla="*/ 3020 w 8160"/>
                <a:gd name="T7" fmla="*/ 3987 h 8010"/>
                <a:gd name="T8" fmla="*/ 3439 w 8160"/>
                <a:gd name="T9" fmla="*/ 4406 h 8010"/>
                <a:gd name="T10" fmla="*/ 5140 w 8160"/>
                <a:gd name="T11" fmla="*/ 3987 h 8010"/>
                <a:gd name="T12" fmla="*/ 4721 w 8160"/>
                <a:gd name="T13" fmla="*/ 4406 h 8010"/>
                <a:gd name="T14" fmla="*/ 5140 w 8160"/>
                <a:gd name="T15" fmla="*/ 4825 h 8010"/>
                <a:gd name="T16" fmla="*/ 5559 w 8160"/>
                <a:gd name="T17" fmla="*/ 4406 h 8010"/>
                <a:gd name="T18" fmla="*/ 5140 w 8160"/>
                <a:gd name="T19" fmla="*/ 3987 h 8010"/>
                <a:gd name="T20" fmla="*/ 8160 w 8160"/>
                <a:gd name="T21" fmla="*/ 4172 h 8010"/>
                <a:gd name="T22" fmla="*/ 8160 w 8160"/>
                <a:gd name="T23" fmla="*/ 4969 h 8010"/>
                <a:gd name="T24" fmla="*/ 7436 w 8160"/>
                <a:gd name="T25" fmla="*/ 5693 h 8010"/>
                <a:gd name="T26" fmla="*/ 6911 w 8160"/>
                <a:gd name="T27" fmla="*/ 5693 h 8010"/>
                <a:gd name="T28" fmla="*/ 4080 w 8160"/>
                <a:gd name="T29" fmla="*/ 8010 h 8010"/>
                <a:gd name="T30" fmla="*/ 1249 w 8160"/>
                <a:gd name="T31" fmla="*/ 5692 h 8010"/>
                <a:gd name="T32" fmla="*/ 724 w 8160"/>
                <a:gd name="T33" fmla="*/ 5692 h 8010"/>
                <a:gd name="T34" fmla="*/ 0 w 8160"/>
                <a:gd name="T35" fmla="*/ 4969 h 8010"/>
                <a:gd name="T36" fmla="*/ 0 w 8160"/>
                <a:gd name="T37" fmla="*/ 4172 h 8010"/>
                <a:gd name="T38" fmla="*/ 379 w 8160"/>
                <a:gd name="T39" fmla="*/ 3536 h 8010"/>
                <a:gd name="T40" fmla="*/ 1360 w 8160"/>
                <a:gd name="T41" fmla="*/ 912 h 8010"/>
                <a:gd name="T42" fmla="*/ 4080 w 8160"/>
                <a:gd name="T43" fmla="*/ 0 h 8010"/>
                <a:gd name="T44" fmla="*/ 6800 w 8160"/>
                <a:gd name="T45" fmla="*/ 912 h 8010"/>
                <a:gd name="T46" fmla="*/ 7781 w 8160"/>
                <a:gd name="T47" fmla="*/ 3536 h 8010"/>
                <a:gd name="T48" fmla="*/ 8160 w 8160"/>
                <a:gd name="T49" fmla="*/ 4172 h 8010"/>
                <a:gd name="T50" fmla="*/ 6628 w 8160"/>
                <a:gd name="T51" fmla="*/ 4409 h 8010"/>
                <a:gd name="T52" fmla="*/ 6604 w 8160"/>
                <a:gd name="T53" fmla="*/ 3878 h 8010"/>
                <a:gd name="T54" fmla="*/ 4964 w 8160"/>
                <a:gd name="T55" fmla="*/ 3278 h 8010"/>
                <a:gd name="T56" fmla="*/ 5195 w 8160"/>
                <a:gd name="T57" fmla="*/ 3718 h 8010"/>
                <a:gd name="T58" fmla="*/ 3190 w 8160"/>
                <a:gd name="T59" fmla="*/ 2652 h 8010"/>
                <a:gd name="T60" fmla="*/ 3089 w 8160"/>
                <a:gd name="T61" fmla="*/ 2527 h 8010"/>
                <a:gd name="T62" fmla="*/ 3088 w 8160"/>
                <a:gd name="T63" fmla="*/ 2526 h 8010"/>
                <a:gd name="T64" fmla="*/ 3088 w 8160"/>
                <a:gd name="T65" fmla="*/ 2526 h 8010"/>
                <a:gd name="T66" fmla="*/ 2926 w 8160"/>
                <a:gd name="T67" fmla="*/ 2375 h 8010"/>
                <a:gd name="T68" fmla="*/ 1540 w 8160"/>
                <a:gd name="T69" fmla="*/ 4101 h 8010"/>
                <a:gd name="T70" fmla="*/ 1532 w 8160"/>
                <a:gd name="T71" fmla="*/ 4409 h 8010"/>
                <a:gd name="T72" fmla="*/ 1702 w 8160"/>
                <a:gd name="T73" fmla="*/ 5464 h 8010"/>
                <a:gd name="T74" fmla="*/ 3363 w 8160"/>
                <a:gd name="T75" fmla="*/ 6125 h 8010"/>
                <a:gd name="T76" fmla="*/ 4005 w 8160"/>
                <a:gd name="T77" fmla="*/ 5829 h 8010"/>
                <a:gd name="T78" fmla="*/ 4708 w 8160"/>
                <a:gd name="T79" fmla="*/ 6328 h 8010"/>
                <a:gd name="T80" fmla="*/ 4005 w 8160"/>
                <a:gd name="T81" fmla="*/ 6827 h 8010"/>
                <a:gd name="T82" fmla="*/ 3350 w 8160"/>
                <a:gd name="T83" fmla="*/ 6508 h 8010"/>
                <a:gd name="T84" fmla="*/ 2080 w 8160"/>
                <a:gd name="T85" fmla="*/ 6223 h 8010"/>
                <a:gd name="T86" fmla="*/ 4080 w 8160"/>
                <a:gd name="T87" fmla="*/ 7504 h 8010"/>
                <a:gd name="T88" fmla="*/ 6628 w 8160"/>
                <a:gd name="T89" fmla="*/ 4409 h 8010"/>
                <a:gd name="T90" fmla="*/ 7345 w 8160"/>
                <a:gd name="T91" fmla="*/ 3449 h 8010"/>
                <a:gd name="T92" fmla="*/ 4080 w 8160"/>
                <a:gd name="T93" fmla="*/ 434 h 8010"/>
                <a:gd name="T94" fmla="*/ 815 w 8160"/>
                <a:gd name="T95" fmla="*/ 3449 h 8010"/>
                <a:gd name="T96" fmla="*/ 1094 w 8160"/>
                <a:gd name="T97" fmla="*/ 3449 h 8010"/>
                <a:gd name="T98" fmla="*/ 1738 w 8160"/>
                <a:gd name="T99" fmla="*/ 1816 h 8010"/>
                <a:gd name="T100" fmla="*/ 4080 w 8160"/>
                <a:gd name="T101" fmla="*/ 807 h 8010"/>
                <a:gd name="T102" fmla="*/ 6422 w 8160"/>
                <a:gd name="T103" fmla="*/ 1816 h 8010"/>
                <a:gd name="T104" fmla="*/ 7066 w 8160"/>
                <a:gd name="T105" fmla="*/ 3449 h 8010"/>
                <a:gd name="T106" fmla="*/ 7345 w 8160"/>
                <a:gd name="T107" fmla="*/ 3449 h 8010"/>
                <a:gd name="T108" fmla="*/ 7345 w 8160"/>
                <a:gd name="T109" fmla="*/ 3449 h 8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60" h="8010">
                  <a:moveTo>
                    <a:pt x="3439" y="4406"/>
                  </a:moveTo>
                  <a:cubicBezTo>
                    <a:pt x="3439" y="4637"/>
                    <a:pt x="3252" y="4825"/>
                    <a:pt x="3020" y="4825"/>
                  </a:cubicBezTo>
                  <a:cubicBezTo>
                    <a:pt x="2789" y="4825"/>
                    <a:pt x="2601" y="4637"/>
                    <a:pt x="2601" y="4406"/>
                  </a:cubicBezTo>
                  <a:cubicBezTo>
                    <a:pt x="2601" y="4175"/>
                    <a:pt x="2789" y="3987"/>
                    <a:pt x="3020" y="3987"/>
                  </a:cubicBezTo>
                  <a:cubicBezTo>
                    <a:pt x="3252" y="3987"/>
                    <a:pt x="3439" y="4175"/>
                    <a:pt x="3439" y="4406"/>
                  </a:cubicBezTo>
                  <a:close/>
                  <a:moveTo>
                    <a:pt x="5140" y="3987"/>
                  </a:moveTo>
                  <a:cubicBezTo>
                    <a:pt x="4908" y="3987"/>
                    <a:pt x="4721" y="4175"/>
                    <a:pt x="4721" y="4406"/>
                  </a:cubicBezTo>
                  <a:cubicBezTo>
                    <a:pt x="4721" y="4637"/>
                    <a:pt x="4908" y="4825"/>
                    <a:pt x="5140" y="4825"/>
                  </a:cubicBezTo>
                  <a:cubicBezTo>
                    <a:pt x="5371" y="4825"/>
                    <a:pt x="5559" y="4637"/>
                    <a:pt x="5559" y="4406"/>
                  </a:cubicBezTo>
                  <a:cubicBezTo>
                    <a:pt x="5559" y="4175"/>
                    <a:pt x="5371" y="3987"/>
                    <a:pt x="5140" y="3987"/>
                  </a:cubicBezTo>
                  <a:close/>
                  <a:moveTo>
                    <a:pt x="8160" y="4172"/>
                  </a:moveTo>
                  <a:lnTo>
                    <a:pt x="8160" y="4969"/>
                  </a:lnTo>
                  <a:cubicBezTo>
                    <a:pt x="8160" y="5368"/>
                    <a:pt x="7836" y="5693"/>
                    <a:pt x="7436" y="5693"/>
                  </a:cubicBezTo>
                  <a:lnTo>
                    <a:pt x="6911" y="5693"/>
                  </a:lnTo>
                  <a:cubicBezTo>
                    <a:pt x="6390" y="7138"/>
                    <a:pt x="5061" y="8010"/>
                    <a:pt x="4080" y="8010"/>
                  </a:cubicBezTo>
                  <a:cubicBezTo>
                    <a:pt x="3099" y="8010"/>
                    <a:pt x="1770" y="7138"/>
                    <a:pt x="1249" y="5692"/>
                  </a:cubicBezTo>
                  <a:lnTo>
                    <a:pt x="724" y="5692"/>
                  </a:lnTo>
                  <a:cubicBezTo>
                    <a:pt x="324" y="5692"/>
                    <a:pt x="0" y="5368"/>
                    <a:pt x="0" y="4969"/>
                  </a:cubicBezTo>
                  <a:lnTo>
                    <a:pt x="0" y="4172"/>
                  </a:lnTo>
                  <a:cubicBezTo>
                    <a:pt x="0" y="3897"/>
                    <a:pt x="153" y="3658"/>
                    <a:pt x="379" y="3536"/>
                  </a:cubicBezTo>
                  <a:cubicBezTo>
                    <a:pt x="387" y="2405"/>
                    <a:pt x="717" y="1522"/>
                    <a:pt x="1360" y="912"/>
                  </a:cubicBezTo>
                  <a:cubicBezTo>
                    <a:pt x="1999" y="307"/>
                    <a:pt x="2914" y="0"/>
                    <a:pt x="4080" y="0"/>
                  </a:cubicBezTo>
                  <a:cubicBezTo>
                    <a:pt x="5246" y="0"/>
                    <a:pt x="6161" y="307"/>
                    <a:pt x="6800" y="912"/>
                  </a:cubicBezTo>
                  <a:cubicBezTo>
                    <a:pt x="7443" y="1522"/>
                    <a:pt x="7773" y="2405"/>
                    <a:pt x="7781" y="3536"/>
                  </a:cubicBezTo>
                  <a:cubicBezTo>
                    <a:pt x="8007" y="3658"/>
                    <a:pt x="8160" y="3897"/>
                    <a:pt x="8160" y="4172"/>
                  </a:cubicBezTo>
                  <a:close/>
                  <a:moveTo>
                    <a:pt x="6628" y="4409"/>
                  </a:moveTo>
                  <a:cubicBezTo>
                    <a:pt x="6628" y="4222"/>
                    <a:pt x="6618" y="4047"/>
                    <a:pt x="6604" y="3878"/>
                  </a:cubicBezTo>
                  <a:cubicBezTo>
                    <a:pt x="6283" y="3584"/>
                    <a:pt x="5700" y="3361"/>
                    <a:pt x="4964" y="3278"/>
                  </a:cubicBezTo>
                  <a:cubicBezTo>
                    <a:pt x="5061" y="3387"/>
                    <a:pt x="5144" y="3530"/>
                    <a:pt x="5195" y="3718"/>
                  </a:cubicBezTo>
                  <a:cubicBezTo>
                    <a:pt x="4744" y="3363"/>
                    <a:pt x="3859" y="3447"/>
                    <a:pt x="3190" y="2652"/>
                  </a:cubicBezTo>
                  <a:cubicBezTo>
                    <a:pt x="3151" y="2608"/>
                    <a:pt x="3118" y="2566"/>
                    <a:pt x="3089" y="2527"/>
                  </a:cubicBezTo>
                  <a:cubicBezTo>
                    <a:pt x="3089" y="2526"/>
                    <a:pt x="3089" y="2526"/>
                    <a:pt x="3088" y="2526"/>
                  </a:cubicBezTo>
                  <a:lnTo>
                    <a:pt x="3088" y="2526"/>
                  </a:lnTo>
                  <a:cubicBezTo>
                    <a:pt x="2969" y="2365"/>
                    <a:pt x="2929" y="2269"/>
                    <a:pt x="2926" y="2375"/>
                  </a:cubicBezTo>
                  <a:cubicBezTo>
                    <a:pt x="2907" y="3288"/>
                    <a:pt x="2259" y="4000"/>
                    <a:pt x="1540" y="4101"/>
                  </a:cubicBezTo>
                  <a:cubicBezTo>
                    <a:pt x="1536" y="4201"/>
                    <a:pt x="1532" y="4303"/>
                    <a:pt x="1532" y="4409"/>
                  </a:cubicBezTo>
                  <a:cubicBezTo>
                    <a:pt x="1532" y="4795"/>
                    <a:pt x="1595" y="5147"/>
                    <a:pt x="1702" y="5464"/>
                  </a:cubicBezTo>
                  <a:cubicBezTo>
                    <a:pt x="2106" y="5951"/>
                    <a:pt x="2773" y="6089"/>
                    <a:pt x="3363" y="6125"/>
                  </a:cubicBezTo>
                  <a:cubicBezTo>
                    <a:pt x="3473" y="5951"/>
                    <a:pt x="3719" y="5829"/>
                    <a:pt x="4005" y="5829"/>
                  </a:cubicBezTo>
                  <a:cubicBezTo>
                    <a:pt x="4393" y="5829"/>
                    <a:pt x="4708" y="6052"/>
                    <a:pt x="4708" y="6328"/>
                  </a:cubicBezTo>
                  <a:cubicBezTo>
                    <a:pt x="4708" y="6603"/>
                    <a:pt x="4393" y="6827"/>
                    <a:pt x="4005" y="6827"/>
                  </a:cubicBezTo>
                  <a:cubicBezTo>
                    <a:pt x="3707" y="6827"/>
                    <a:pt x="3452" y="6694"/>
                    <a:pt x="3350" y="6508"/>
                  </a:cubicBezTo>
                  <a:cubicBezTo>
                    <a:pt x="2938" y="6484"/>
                    <a:pt x="2484" y="6414"/>
                    <a:pt x="2080" y="6223"/>
                  </a:cubicBezTo>
                  <a:cubicBezTo>
                    <a:pt x="2648" y="7061"/>
                    <a:pt x="3530" y="7504"/>
                    <a:pt x="4080" y="7504"/>
                  </a:cubicBezTo>
                  <a:cubicBezTo>
                    <a:pt x="4945" y="7504"/>
                    <a:pt x="6628" y="6411"/>
                    <a:pt x="6628" y="4409"/>
                  </a:cubicBezTo>
                  <a:close/>
                  <a:moveTo>
                    <a:pt x="7345" y="3449"/>
                  </a:moveTo>
                  <a:cubicBezTo>
                    <a:pt x="7299" y="1476"/>
                    <a:pt x="6173" y="434"/>
                    <a:pt x="4080" y="434"/>
                  </a:cubicBezTo>
                  <a:cubicBezTo>
                    <a:pt x="1987" y="434"/>
                    <a:pt x="861" y="1476"/>
                    <a:pt x="815" y="3449"/>
                  </a:cubicBezTo>
                  <a:lnTo>
                    <a:pt x="1094" y="3449"/>
                  </a:lnTo>
                  <a:cubicBezTo>
                    <a:pt x="1196" y="2784"/>
                    <a:pt x="1411" y="2237"/>
                    <a:pt x="1738" y="1816"/>
                  </a:cubicBezTo>
                  <a:cubicBezTo>
                    <a:pt x="2258" y="1146"/>
                    <a:pt x="3046" y="807"/>
                    <a:pt x="4080" y="807"/>
                  </a:cubicBezTo>
                  <a:cubicBezTo>
                    <a:pt x="5114" y="807"/>
                    <a:pt x="5902" y="1146"/>
                    <a:pt x="6422" y="1816"/>
                  </a:cubicBezTo>
                  <a:cubicBezTo>
                    <a:pt x="6749" y="2237"/>
                    <a:pt x="6964" y="2784"/>
                    <a:pt x="7066" y="3449"/>
                  </a:cubicBezTo>
                  <a:lnTo>
                    <a:pt x="7345" y="3449"/>
                  </a:lnTo>
                  <a:lnTo>
                    <a:pt x="7345" y="3449"/>
                  </a:lnTo>
                  <a:close/>
                </a:path>
              </a:pathLst>
            </a:custGeom>
            <a:solidFill>
              <a:srgbClr val="0066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21" name="Freeform 8"/>
          <p:cNvSpPr/>
          <p:nvPr/>
        </p:nvSpPr>
        <p:spPr bwMode="auto">
          <a:xfrm>
            <a:off x="2729865" y="1652905"/>
            <a:ext cx="714375" cy="815340"/>
          </a:xfrm>
          <a:custGeom>
            <a:avLst/>
            <a:gdLst>
              <a:gd name="T0" fmla="*/ 2501 w 2501"/>
              <a:gd name="T1" fmla="*/ 1263 h 2502"/>
              <a:gd name="T2" fmla="*/ 1239 w 2501"/>
              <a:gd name="T3" fmla="*/ 0 h 2502"/>
              <a:gd name="T4" fmla="*/ 0 w 2501"/>
              <a:gd name="T5" fmla="*/ 1239 h 2502"/>
              <a:gd name="T6" fmla="*/ 1263 w 2501"/>
              <a:gd name="T7" fmla="*/ 2502 h 2502"/>
              <a:gd name="T8" fmla="*/ 2501 w 2501"/>
              <a:gd name="T9" fmla="*/ 1263 h 2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01" h="2502">
                <a:moveTo>
                  <a:pt x="2501" y="1263"/>
                </a:moveTo>
                <a:lnTo>
                  <a:pt x="1239" y="0"/>
                </a:lnTo>
                <a:lnTo>
                  <a:pt x="0" y="1239"/>
                </a:lnTo>
                <a:lnTo>
                  <a:pt x="1263" y="2502"/>
                </a:lnTo>
                <a:lnTo>
                  <a:pt x="2501" y="1263"/>
                </a:lnTo>
                <a:close/>
              </a:path>
            </a:pathLst>
          </a:custGeom>
          <a:solidFill>
            <a:srgbClr val="81D5F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6886693" y="4374809"/>
            <a:ext cx="432048" cy="432048"/>
            <a:chOff x="7500415" y="3278799"/>
            <a:chExt cx="432048" cy="432048"/>
          </a:xfrm>
        </p:grpSpPr>
        <p:sp>
          <p:nvSpPr>
            <p:cNvPr id="324" name="椭圆 323"/>
            <p:cNvSpPr/>
            <p:nvPr/>
          </p:nvSpPr>
          <p:spPr>
            <a:xfrm>
              <a:off x="7500415" y="3278799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36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0" name="call-center-worker-with-headset_46010"/>
            <p:cNvSpPr>
              <a:spLocks noChangeAspect="1"/>
            </p:cNvSpPr>
            <p:nvPr/>
          </p:nvSpPr>
          <p:spPr bwMode="auto">
            <a:xfrm>
              <a:off x="7611135" y="3374720"/>
              <a:ext cx="210608" cy="240206"/>
            </a:xfrm>
            <a:custGeom>
              <a:avLst/>
              <a:gdLst>
                <a:gd name="connsiteX0" fmla="*/ 172709 w 530849"/>
                <a:gd name="connsiteY0" fmla="*/ 360519 h 605451"/>
                <a:gd name="connsiteX1" fmla="*/ 222665 w 530849"/>
                <a:gd name="connsiteY1" fmla="*/ 518492 h 605451"/>
                <a:gd name="connsiteX2" fmla="*/ 229536 w 530849"/>
                <a:gd name="connsiteY2" fmla="*/ 539907 h 605451"/>
                <a:gd name="connsiteX3" fmla="*/ 251914 w 530849"/>
                <a:gd name="connsiteY3" fmla="*/ 476496 h 605451"/>
                <a:gd name="connsiteX4" fmla="*/ 265378 w 530849"/>
                <a:gd name="connsiteY4" fmla="*/ 401310 h 605451"/>
                <a:gd name="connsiteX5" fmla="*/ 265564 w 530849"/>
                <a:gd name="connsiteY5" fmla="*/ 401310 h 605451"/>
                <a:gd name="connsiteX6" fmla="*/ 265657 w 530849"/>
                <a:gd name="connsiteY6" fmla="*/ 401310 h 605451"/>
                <a:gd name="connsiteX7" fmla="*/ 265750 w 530849"/>
                <a:gd name="connsiteY7" fmla="*/ 401310 h 605451"/>
                <a:gd name="connsiteX8" fmla="*/ 265935 w 530849"/>
                <a:gd name="connsiteY8" fmla="*/ 401310 h 605451"/>
                <a:gd name="connsiteX9" fmla="*/ 279399 w 530849"/>
                <a:gd name="connsiteY9" fmla="*/ 476496 h 605451"/>
                <a:gd name="connsiteX10" fmla="*/ 301777 w 530849"/>
                <a:gd name="connsiteY10" fmla="*/ 539907 h 605451"/>
                <a:gd name="connsiteX11" fmla="*/ 308648 w 530849"/>
                <a:gd name="connsiteY11" fmla="*/ 518492 h 605451"/>
                <a:gd name="connsiteX12" fmla="*/ 358604 w 530849"/>
                <a:gd name="connsiteY12" fmla="*/ 360519 h 605451"/>
                <a:gd name="connsiteX13" fmla="*/ 462415 w 530849"/>
                <a:gd name="connsiteY13" fmla="*/ 410581 h 605451"/>
                <a:gd name="connsiteX14" fmla="*/ 530849 w 530849"/>
                <a:gd name="connsiteY14" fmla="*/ 605451 h 605451"/>
                <a:gd name="connsiteX15" fmla="*/ 0 w 530849"/>
                <a:gd name="connsiteY15" fmla="*/ 605451 h 605451"/>
                <a:gd name="connsiteX16" fmla="*/ 68898 w 530849"/>
                <a:gd name="connsiteY16" fmla="*/ 410581 h 605451"/>
                <a:gd name="connsiteX17" fmla="*/ 172709 w 530849"/>
                <a:gd name="connsiteY17" fmla="*/ 360519 h 605451"/>
                <a:gd name="connsiteX18" fmla="*/ 245328 w 530849"/>
                <a:gd name="connsiteY18" fmla="*/ 111138 h 605451"/>
                <a:gd name="connsiteX19" fmla="*/ 240037 w 530849"/>
                <a:gd name="connsiteY19" fmla="*/ 116422 h 605451"/>
                <a:gd name="connsiteX20" fmla="*/ 240037 w 530849"/>
                <a:gd name="connsiteY20" fmla="*/ 184921 h 605451"/>
                <a:gd name="connsiteX21" fmla="*/ 213951 w 530849"/>
                <a:gd name="connsiteY21" fmla="*/ 184921 h 605451"/>
                <a:gd name="connsiteX22" fmla="*/ 211352 w 530849"/>
                <a:gd name="connsiteY22" fmla="*/ 190297 h 605451"/>
                <a:gd name="connsiteX23" fmla="*/ 261481 w 530849"/>
                <a:gd name="connsiteY23" fmla="*/ 251474 h 605451"/>
                <a:gd name="connsiteX24" fmla="*/ 267886 w 530849"/>
                <a:gd name="connsiteY24" fmla="*/ 251474 h 605451"/>
                <a:gd name="connsiteX25" fmla="*/ 318108 w 530849"/>
                <a:gd name="connsiteY25" fmla="*/ 190297 h 605451"/>
                <a:gd name="connsiteX26" fmla="*/ 315509 w 530849"/>
                <a:gd name="connsiteY26" fmla="*/ 184921 h 605451"/>
                <a:gd name="connsiteX27" fmla="*/ 289423 w 530849"/>
                <a:gd name="connsiteY27" fmla="*/ 184921 h 605451"/>
                <a:gd name="connsiteX28" fmla="*/ 289423 w 530849"/>
                <a:gd name="connsiteY28" fmla="*/ 116422 h 605451"/>
                <a:gd name="connsiteX29" fmla="*/ 284132 w 530849"/>
                <a:gd name="connsiteY29" fmla="*/ 111138 h 605451"/>
                <a:gd name="connsiteX30" fmla="*/ 247463 w 530849"/>
                <a:gd name="connsiteY30" fmla="*/ 0 h 605451"/>
                <a:gd name="connsiteX31" fmla="*/ 264451 w 530849"/>
                <a:gd name="connsiteY31" fmla="*/ 0 h 605451"/>
                <a:gd name="connsiteX32" fmla="*/ 281347 w 530849"/>
                <a:gd name="connsiteY32" fmla="*/ 0 h 605451"/>
                <a:gd name="connsiteX33" fmla="*/ 294250 w 530849"/>
                <a:gd name="connsiteY33" fmla="*/ 10845 h 605451"/>
                <a:gd name="connsiteX34" fmla="*/ 300099 w 530849"/>
                <a:gd name="connsiteY34" fmla="*/ 44863 h 605451"/>
                <a:gd name="connsiteX35" fmla="*/ 336860 w 530849"/>
                <a:gd name="connsiteY35" fmla="*/ 60065 h 605451"/>
                <a:gd name="connsiteX36" fmla="*/ 364802 w 530849"/>
                <a:gd name="connsiteY36" fmla="*/ 40043 h 605451"/>
                <a:gd name="connsiteX37" fmla="*/ 381512 w 530849"/>
                <a:gd name="connsiteY37" fmla="*/ 41155 h 605451"/>
                <a:gd name="connsiteX38" fmla="*/ 393487 w 530849"/>
                <a:gd name="connsiteY38" fmla="*/ 53113 h 605451"/>
                <a:gd name="connsiteX39" fmla="*/ 405555 w 530849"/>
                <a:gd name="connsiteY39" fmla="*/ 65163 h 605451"/>
                <a:gd name="connsiteX40" fmla="*/ 407040 w 530849"/>
                <a:gd name="connsiteY40" fmla="*/ 81940 h 605451"/>
                <a:gd name="connsiteX41" fmla="*/ 387081 w 530849"/>
                <a:gd name="connsiteY41" fmla="*/ 109840 h 605451"/>
                <a:gd name="connsiteX42" fmla="*/ 402306 w 530849"/>
                <a:gd name="connsiteY42" fmla="*/ 146454 h 605451"/>
                <a:gd name="connsiteX43" fmla="*/ 436375 w 530849"/>
                <a:gd name="connsiteY43" fmla="*/ 152108 h 605451"/>
                <a:gd name="connsiteX44" fmla="*/ 447236 w 530849"/>
                <a:gd name="connsiteY44" fmla="*/ 164900 h 605451"/>
                <a:gd name="connsiteX45" fmla="*/ 447236 w 530849"/>
                <a:gd name="connsiteY45" fmla="*/ 181770 h 605451"/>
                <a:gd name="connsiteX46" fmla="*/ 447236 w 530849"/>
                <a:gd name="connsiteY46" fmla="*/ 198732 h 605451"/>
                <a:gd name="connsiteX47" fmla="*/ 436375 w 530849"/>
                <a:gd name="connsiteY47" fmla="*/ 211617 h 605451"/>
                <a:gd name="connsiteX48" fmla="*/ 402306 w 530849"/>
                <a:gd name="connsiteY48" fmla="*/ 217363 h 605451"/>
                <a:gd name="connsiteX49" fmla="*/ 387081 w 530849"/>
                <a:gd name="connsiteY49" fmla="*/ 254070 h 605451"/>
                <a:gd name="connsiteX50" fmla="*/ 407133 w 530849"/>
                <a:gd name="connsiteY50" fmla="*/ 282063 h 605451"/>
                <a:gd name="connsiteX51" fmla="*/ 405740 w 530849"/>
                <a:gd name="connsiteY51" fmla="*/ 298840 h 605451"/>
                <a:gd name="connsiteX52" fmla="*/ 393765 w 530849"/>
                <a:gd name="connsiteY52" fmla="*/ 310797 h 605451"/>
                <a:gd name="connsiteX53" fmla="*/ 381790 w 530849"/>
                <a:gd name="connsiteY53" fmla="*/ 322847 h 605451"/>
                <a:gd name="connsiteX54" fmla="*/ 364895 w 530849"/>
                <a:gd name="connsiteY54" fmla="*/ 324330 h 605451"/>
                <a:gd name="connsiteX55" fmla="*/ 336953 w 530849"/>
                <a:gd name="connsiteY55" fmla="*/ 304401 h 605451"/>
                <a:gd name="connsiteX56" fmla="*/ 301213 w 530849"/>
                <a:gd name="connsiteY56" fmla="*/ 319232 h 605451"/>
                <a:gd name="connsiteX57" fmla="*/ 295457 w 530849"/>
                <a:gd name="connsiteY57" fmla="*/ 353343 h 605451"/>
                <a:gd name="connsiteX58" fmla="*/ 282739 w 530849"/>
                <a:gd name="connsiteY58" fmla="*/ 364188 h 605451"/>
                <a:gd name="connsiteX59" fmla="*/ 265751 w 530849"/>
                <a:gd name="connsiteY59" fmla="*/ 364188 h 605451"/>
                <a:gd name="connsiteX60" fmla="*/ 248856 w 530849"/>
                <a:gd name="connsiteY60" fmla="*/ 364188 h 605451"/>
                <a:gd name="connsiteX61" fmla="*/ 235952 w 530849"/>
                <a:gd name="connsiteY61" fmla="*/ 353343 h 605451"/>
                <a:gd name="connsiteX62" fmla="*/ 230290 w 530849"/>
                <a:gd name="connsiteY62" fmla="*/ 319696 h 605451"/>
                <a:gd name="connsiteX63" fmla="*/ 193528 w 530849"/>
                <a:gd name="connsiteY63" fmla="*/ 304772 h 605451"/>
                <a:gd name="connsiteX64" fmla="*/ 165122 w 530849"/>
                <a:gd name="connsiteY64" fmla="*/ 324794 h 605451"/>
                <a:gd name="connsiteX65" fmla="*/ 148320 w 530849"/>
                <a:gd name="connsiteY65" fmla="*/ 323403 h 605451"/>
                <a:gd name="connsiteX66" fmla="*/ 136344 w 530849"/>
                <a:gd name="connsiteY66" fmla="*/ 311446 h 605451"/>
                <a:gd name="connsiteX67" fmla="*/ 124276 w 530849"/>
                <a:gd name="connsiteY67" fmla="*/ 299489 h 605451"/>
                <a:gd name="connsiteX68" fmla="*/ 122791 w 530849"/>
                <a:gd name="connsiteY68" fmla="*/ 282619 h 605451"/>
                <a:gd name="connsiteX69" fmla="*/ 142657 w 530849"/>
                <a:gd name="connsiteY69" fmla="*/ 254811 h 605451"/>
                <a:gd name="connsiteX70" fmla="*/ 127154 w 530849"/>
                <a:gd name="connsiteY70" fmla="*/ 218383 h 605451"/>
                <a:gd name="connsiteX71" fmla="*/ 92992 w 530849"/>
                <a:gd name="connsiteY71" fmla="*/ 212729 h 605451"/>
                <a:gd name="connsiteX72" fmla="*/ 82131 w 530849"/>
                <a:gd name="connsiteY72" fmla="*/ 199937 h 605451"/>
                <a:gd name="connsiteX73" fmla="*/ 82131 w 530849"/>
                <a:gd name="connsiteY73" fmla="*/ 183067 h 605451"/>
                <a:gd name="connsiteX74" fmla="*/ 82131 w 530849"/>
                <a:gd name="connsiteY74" fmla="*/ 166105 h 605451"/>
                <a:gd name="connsiteX75" fmla="*/ 92992 w 530849"/>
                <a:gd name="connsiteY75" fmla="*/ 153220 h 605451"/>
                <a:gd name="connsiteX76" fmla="*/ 126504 w 530849"/>
                <a:gd name="connsiteY76" fmla="*/ 147937 h 605451"/>
                <a:gd name="connsiteX77" fmla="*/ 141543 w 530849"/>
                <a:gd name="connsiteY77" fmla="*/ 111231 h 605451"/>
                <a:gd name="connsiteX78" fmla="*/ 121491 w 530849"/>
                <a:gd name="connsiteY78" fmla="*/ 82960 h 605451"/>
                <a:gd name="connsiteX79" fmla="*/ 122791 w 530849"/>
                <a:gd name="connsiteY79" fmla="*/ 66090 h 605451"/>
                <a:gd name="connsiteX80" fmla="*/ 134859 w 530849"/>
                <a:gd name="connsiteY80" fmla="*/ 54132 h 605451"/>
                <a:gd name="connsiteX81" fmla="*/ 146834 w 530849"/>
                <a:gd name="connsiteY81" fmla="*/ 42175 h 605451"/>
                <a:gd name="connsiteX82" fmla="*/ 163637 w 530849"/>
                <a:gd name="connsiteY82" fmla="*/ 40785 h 605451"/>
                <a:gd name="connsiteX83" fmla="*/ 191486 w 530849"/>
                <a:gd name="connsiteY83" fmla="*/ 60528 h 605451"/>
                <a:gd name="connsiteX84" fmla="*/ 228990 w 530849"/>
                <a:gd name="connsiteY84" fmla="*/ 44863 h 605451"/>
                <a:gd name="connsiteX85" fmla="*/ 234745 w 530849"/>
                <a:gd name="connsiteY85" fmla="*/ 10845 h 605451"/>
                <a:gd name="connsiteX86" fmla="*/ 247463 w 530849"/>
                <a:gd name="connsiteY86" fmla="*/ 0 h 60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30849" h="605451">
                  <a:moveTo>
                    <a:pt x="172709" y="360519"/>
                  </a:moveTo>
                  <a:lnTo>
                    <a:pt x="222665" y="518492"/>
                  </a:lnTo>
                  <a:lnTo>
                    <a:pt x="229536" y="539907"/>
                  </a:lnTo>
                  <a:lnTo>
                    <a:pt x="251914" y="476496"/>
                  </a:lnTo>
                  <a:cubicBezTo>
                    <a:pt x="200380" y="404833"/>
                    <a:pt x="255907" y="401496"/>
                    <a:pt x="265378" y="401310"/>
                  </a:cubicBezTo>
                  <a:lnTo>
                    <a:pt x="265564" y="401310"/>
                  </a:lnTo>
                  <a:lnTo>
                    <a:pt x="265657" y="401310"/>
                  </a:lnTo>
                  <a:lnTo>
                    <a:pt x="265750" y="401310"/>
                  </a:lnTo>
                  <a:lnTo>
                    <a:pt x="265935" y="401310"/>
                  </a:lnTo>
                  <a:cubicBezTo>
                    <a:pt x="275406" y="401310"/>
                    <a:pt x="330933" y="404833"/>
                    <a:pt x="279399" y="476496"/>
                  </a:cubicBezTo>
                  <a:lnTo>
                    <a:pt x="301777" y="539907"/>
                  </a:lnTo>
                  <a:lnTo>
                    <a:pt x="308648" y="518492"/>
                  </a:lnTo>
                  <a:lnTo>
                    <a:pt x="358604" y="360519"/>
                  </a:lnTo>
                  <a:cubicBezTo>
                    <a:pt x="358604" y="360519"/>
                    <a:pt x="397510" y="385921"/>
                    <a:pt x="462415" y="410581"/>
                  </a:cubicBezTo>
                  <a:cubicBezTo>
                    <a:pt x="533820" y="436446"/>
                    <a:pt x="529456" y="495315"/>
                    <a:pt x="530849" y="605451"/>
                  </a:cubicBezTo>
                  <a:lnTo>
                    <a:pt x="0" y="605451"/>
                  </a:lnTo>
                  <a:cubicBezTo>
                    <a:pt x="1486" y="495315"/>
                    <a:pt x="-2971" y="436446"/>
                    <a:pt x="68898" y="410581"/>
                  </a:cubicBezTo>
                  <a:cubicBezTo>
                    <a:pt x="133803" y="385921"/>
                    <a:pt x="172709" y="360519"/>
                    <a:pt x="172709" y="360519"/>
                  </a:cubicBezTo>
                  <a:close/>
                  <a:moveTo>
                    <a:pt x="245328" y="111138"/>
                  </a:moveTo>
                  <a:cubicBezTo>
                    <a:pt x="242358" y="111138"/>
                    <a:pt x="240037" y="113455"/>
                    <a:pt x="240037" y="116422"/>
                  </a:cubicBezTo>
                  <a:lnTo>
                    <a:pt x="240037" y="184921"/>
                  </a:lnTo>
                  <a:lnTo>
                    <a:pt x="213951" y="184921"/>
                  </a:lnTo>
                  <a:cubicBezTo>
                    <a:pt x="211074" y="184921"/>
                    <a:pt x="209588" y="188073"/>
                    <a:pt x="211352" y="190297"/>
                  </a:cubicBezTo>
                  <a:lnTo>
                    <a:pt x="261481" y="251474"/>
                  </a:lnTo>
                  <a:cubicBezTo>
                    <a:pt x="263152" y="253513"/>
                    <a:pt x="266308" y="253513"/>
                    <a:pt x="267886" y="251474"/>
                  </a:cubicBezTo>
                  <a:lnTo>
                    <a:pt x="318108" y="190297"/>
                  </a:lnTo>
                  <a:cubicBezTo>
                    <a:pt x="319872" y="188073"/>
                    <a:pt x="318294" y="184921"/>
                    <a:pt x="315509" y="184921"/>
                  </a:cubicBezTo>
                  <a:lnTo>
                    <a:pt x="289423" y="184921"/>
                  </a:lnTo>
                  <a:lnTo>
                    <a:pt x="289423" y="116422"/>
                  </a:lnTo>
                  <a:cubicBezTo>
                    <a:pt x="289423" y="113455"/>
                    <a:pt x="287102" y="111138"/>
                    <a:pt x="284132" y="111138"/>
                  </a:cubicBezTo>
                  <a:close/>
                  <a:moveTo>
                    <a:pt x="247463" y="0"/>
                  </a:moveTo>
                  <a:lnTo>
                    <a:pt x="264451" y="0"/>
                  </a:lnTo>
                  <a:lnTo>
                    <a:pt x="281347" y="0"/>
                  </a:lnTo>
                  <a:cubicBezTo>
                    <a:pt x="287659" y="0"/>
                    <a:pt x="293136" y="4542"/>
                    <a:pt x="294250" y="10845"/>
                  </a:cubicBezTo>
                  <a:lnTo>
                    <a:pt x="300099" y="44863"/>
                  </a:lnTo>
                  <a:cubicBezTo>
                    <a:pt x="312909" y="48200"/>
                    <a:pt x="325163" y="53298"/>
                    <a:pt x="336860" y="60065"/>
                  </a:cubicBezTo>
                  <a:lnTo>
                    <a:pt x="364802" y="40043"/>
                  </a:lnTo>
                  <a:cubicBezTo>
                    <a:pt x="369908" y="36428"/>
                    <a:pt x="376963" y="37077"/>
                    <a:pt x="381512" y="41155"/>
                  </a:cubicBezTo>
                  <a:lnTo>
                    <a:pt x="393487" y="53113"/>
                  </a:lnTo>
                  <a:lnTo>
                    <a:pt x="405555" y="65163"/>
                  </a:lnTo>
                  <a:cubicBezTo>
                    <a:pt x="410104" y="69705"/>
                    <a:pt x="410753" y="76749"/>
                    <a:pt x="407040" y="81940"/>
                  </a:cubicBezTo>
                  <a:lnTo>
                    <a:pt x="387081" y="109840"/>
                  </a:lnTo>
                  <a:cubicBezTo>
                    <a:pt x="393858" y="121334"/>
                    <a:pt x="399057" y="133755"/>
                    <a:pt x="402306" y="146454"/>
                  </a:cubicBezTo>
                  <a:lnTo>
                    <a:pt x="436375" y="152108"/>
                  </a:lnTo>
                  <a:cubicBezTo>
                    <a:pt x="442687" y="153128"/>
                    <a:pt x="447236" y="158597"/>
                    <a:pt x="447236" y="164900"/>
                  </a:cubicBezTo>
                  <a:lnTo>
                    <a:pt x="447236" y="181770"/>
                  </a:lnTo>
                  <a:lnTo>
                    <a:pt x="447236" y="198732"/>
                  </a:lnTo>
                  <a:cubicBezTo>
                    <a:pt x="447236" y="205035"/>
                    <a:pt x="442687" y="210504"/>
                    <a:pt x="436375" y="211617"/>
                  </a:cubicBezTo>
                  <a:lnTo>
                    <a:pt x="402306" y="217363"/>
                  </a:lnTo>
                  <a:cubicBezTo>
                    <a:pt x="398964" y="230248"/>
                    <a:pt x="393858" y="242483"/>
                    <a:pt x="387081" y="254070"/>
                  </a:cubicBezTo>
                  <a:lnTo>
                    <a:pt x="407133" y="282063"/>
                  </a:lnTo>
                  <a:cubicBezTo>
                    <a:pt x="410846" y="287253"/>
                    <a:pt x="410196" y="294391"/>
                    <a:pt x="405740" y="298840"/>
                  </a:cubicBezTo>
                  <a:lnTo>
                    <a:pt x="393765" y="310797"/>
                  </a:lnTo>
                  <a:lnTo>
                    <a:pt x="381790" y="322847"/>
                  </a:lnTo>
                  <a:cubicBezTo>
                    <a:pt x="377148" y="327389"/>
                    <a:pt x="370093" y="328038"/>
                    <a:pt x="364895" y="324330"/>
                  </a:cubicBezTo>
                  <a:lnTo>
                    <a:pt x="336953" y="304401"/>
                  </a:lnTo>
                  <a:cubicBezTo>
                    <a:pt x="325720" y="310983"/>
                    <a:pt x="313559" y="315988"/>
                    <a:pt x="301213" y="319232"/>
                  </a:cubicBezTo>
                  <a:lnTo>
                    <a:pt x="295457" y="353343"/>
                  </a:lnTo>
                  <a:cubicBezTo>
                    <a:pt x="294529" y="359646"/>
                    <a:pt x="289052" y="364188"/>
                    <a:pt x="282739" y="364188"/>
                  </a:cubicBezTo>
                  <a:lnTo>
                    <a:pt x="265751" y="364188"/>
                  </a:lnTo>
                  <a:lnTo>
                    <a:pt x="248856" y="364188"/>
                  </a:lnTo>
                  <a:cubicBezTo>
                    <a:pt x="242543" y="364188"/>
                    <a:pt x="237066" y="359646"/>
                    <a:pt x="235952" y="353343"/>
                  </a:cubicBezTo>
                  <a:lnTo>
                    <a:pt x="230290" y="319696"/>
                  </a:lnTo>
                  <a:cubicBezTo>
                    <a:pt x="217665" y="316544"/>
                    <a:pt x="205132" y="311539"/>
                    <a:pt x="193528" y="304772"/>
                  </a:cubicBezTo>
                  <a:lnTo>
                    <a:pt x="165122" y="324794"/>
                  </a:lnTo>
                  <a:cubicBezTo>
                    <a:pt x="159924" y="328501"/>
                    <a:pt x="152776" y="327853"/>
                    <a:pt x="148320" y="323403"/>
                  </a:cubicBezTo>
                  <a:lnTo>
                    <a:pt x="136344" y="311446"/>
                  </a:lnTo>
                  <a:lnTo>
                    <a:pt x="124276" y="299489"/>
                  </a:lnTo>
                  <a:cubicBezTo>
                    <a:pt x="119728" y="294854"/>
                    <a:pt x="119078" y="287810"/>
                    <a:pt x="122791" y="282619"/>
                  </a:cubicBezTo>
                  <a:lnTo>
                    <a:pt x="142657" y="254811"/>
                  </a:lnTo>
                  <a:cubicBezTo>
                    <a:pt x="135695" y="243317"/>
                    <a:pt x="130496" y="231082"/>
                    <a:pt x="127154" y="218383"/>
                  </a:cubicBezTo>
                  <a:lnTo>
                    <a:pt x="92992" y="212729"/>
                  </a:lnTo>
                  <a:cubicBezTo>
                    <a:pt x="86680" y="211709"/>
                    <a:pt x="82131" y="206240"/>
                    <a:pt x="82131" y="199937"/>
                  </a:cubicBezTo>
                  <a:lnTo>
                    <a:pt x="82131" y="183067"/>
                  </a:lnTo>
                  <a:lnTo>
                    <a:pt x="82131" y="166105"/>
                  </a:lnTo>
                  <a:cubicBezTo>
                    <a:pt x="82131" y="159801"/>
                    <a:pt x="86680" y="154333"/>
                    <a:pt x="92992" y="153220"/>
                  </a:cubicBezTo>
                  <a:lnTo>
                    <a:pt x="126504" y="147937"/>
                  </a:lnTo>
                  <a:cubicBezTo>
                    <a:pt x="129753" y="135331"/>
                    <a:pt x="134673" y="122817"/>
                    <a:pt x="141543" y="111231"/>
                  </a:cubicBezTo>
                  <a:lnTo>
                    <a:pt x="121491" y="82960"/>
                  </a:lnTo>
                  <a:cubicBezTo>
                    <a:pt x="117778" y="77769"/>
                    <a:pt x="118335" y="70539"/>
                    <a:pt x="122791" y="66090"/>
                  </a:cubicBezTo>
                  <a:lnTo>
                    <a:pt x="134859" y="54132"/>
                  </a:lnTo>
                  <a:lnTo>
                    <a:pt x="146834" y="42175"/>
                  </a:lnTo>
                  <a:cubicBezTo>
                    <a:pt x="151383" y="37726"/>
                    <a:pt x="158438" y="37077"/>
                    <a:pt x="163637" y="40785"/>
                  </a:cubicBezTo>
                  <a:lnTo>
                    <a:pt x="191486" y="60528"/>
                  </a:lnTo>
                  <a:cubicBezTo>
                    <a:pt x="203369" y="53391"/>
                    <a:pt x="215994" y="48107"/>
                    <a:pt x="228990" y="44863"/>
                  </a:cubicBezTo>
                  <a:lnTo>
                    <a:pt x="234745" y="10845"/>
                  </a:lnTo>
                  <a:cubicBezTo>
                    <a:pt x="235674" y="4542"/>
                    <a:pt x="241151" y="0"/>
                    <a:pt x="247463" y="0"/>
                  </a:cubicBezTo>
                  <a:close/>
                </a:path>
              </a:pathLst>
            </a:custGeom>
            <a:solidFill>
              <a:srgbClr val="0066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870096" y="4374809"/>
            <a:ext cx="432048" cy="432048"/>
            <a:chOff x="6972446" y="3278799"/>
            <a:chExt cx="432048" cy="432048"/>
          </a:xfrm>
        </p:grpSpPr>
        <p:sp>
          <p:nvSpPr>
            <p:cNvPr id="326" name="椭圆 325"/>
            <p:cNvSpPr/>
            <p:nvPr/>
          </p:nvSpPr>
          <p:spPr>
            <a:xfrm>
              <a:off x="6972446" y="3278799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36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1" name="call-center-worker-with-headset_46010"/>
            <p:cNvSpPr>
              <a:spLocks noChangeAspect="1"/>
            </p:cNvSpPr>
            <p:nvPr/>
          </p:nvSpPr>
          <p:spPr bwMode="auto">
            <a:xfrm>
              <a:off x="7100159" y="3374720"/>
              <a:ext cx="176621" cy="240206"/>
            </a:xfrm>
            <a:custGeom>
              <a:avLst/>
              <a:gdLst>
                <a:gd name="connsiteX0" fmla="*/ 374083 w 447102"/>
                <a:gd name="connsiteY0" fmla="*/ 129981 h 608062"/>
                <a:gd name="connsiteX1" fmla="*/ 395933 w 447102"/>
                <a:gd name="connsiteY1" fmla="*/ 129981 h 608062"/>
                <a:gd name="connsiteX2" fmla="*/ 447102 w 447102"/>
                <a:gd name="connsiteY2" fmla="*/ 181066 h 608062"/>
                <a:gd name="connsiteX3" fmla="*/ 446826 w 447102"/>
                <a:gd name="connsiteY3" fmla="*/ 577687 h 608062"/>
                <a:gd name="connsiteX4" fmla="*/ 416401 w 447102"/>
                <a:gd name="connsiteY4" fmla="*/ 608062 h 608062"/>
                <a:gd name="connsiteX5" fmla="*/ 385884 w 447102"/>
                <a:gd name="connsiteY5" fmla="*/ 577687 h 608062"/>
                <a:gd name="connsiteX6" fmla="*/ 385884 w 447102"/>
                <a:gd name="connsiteY6" fmla="*/ 396267 h 608062"/>
                <a:gd name="connsiteX7" fmla="*/ 365601 w 447102"/>
                <a:gd name="connsiteY7" fmla="*/ 396267 h 608062"/>
                <a:gd name="connsiteX8" fmla="*/ 365601 w 447102"/>
                <a:gd name="connsiteY8" fmla="*/ 577687 h 608062"/>
                <a:gd name="connsiteX9" fmla="*/ 371962 w 447102"/>
                <a:gd name="connsiteY9" fmla="*/ 601803 h 608062"/>
                <a:gd name="connsiteX10" fmla="*/ 353523 w 447102"/>
                <a:gd name="connsiteY10" fmla="*/ 608062 h 608062"/>
                <a:gd name="connsiteX11" fmla="*/ 323006 w 447102"/>
                <a:gd name="connsiteY11" fmla="*/ 577687 h 608062"/>
                <a:gd name="connsiteX12" fmla="*/ 323006 w 447102"/>
                <a:gd name="connsiteY12" fmla="*/ 280198 h 608062"/>
                <a:gd name="connsiteX13" fmla="*/ 332226 w 447102"/>
                <a:gd name="connsiteY13" fmla="*/ 276332 h 608062"/>
                <a:gd name="connsiteX14" fmla="*/ 335729 w 447102"/>
                <a:gd name="connsiteY14" fmla="*/ 274768 h 608062"/>
                <a:gd name="connsiteX15" fmla="*/ 343750 w 447102"/>
                <a:gd name="connsiteY15" fmla="*/ 268877 h 608062"/>
                <a:gd name="connsiteX16" fmla="*/ 421933 w 447102"/>
                <a:gd name="connsiteY16" fmla="*/ 176464 h 608062"/>
                <a:gd name="connsiteX17" fmla="*/ 422117 w 447102"/>
                <a:gd name="connsiteY17" fmla="*/ 176188 h 608062"/>
                <a:gd name="connsiteX18" fmla="*/ 421933 w 447102"/>
                <a:gd name="connsiteY18" fmla="*/ 176372 h 608062"/>
                <a:gd name="connsiteX19" fmla="*/ 333425 w 447102"/>
                <a:gd name="connsiteY19" fmla="*/ 257647 h 608062"/>
                <a:gd name="connsiteX20" fmla="*/ 326233 w 447102"/>
                <a:gd name="connsiteY20" fmla="*/ 262342 h 608062"/>
                <a:gd name="connsiteX21" fmla="*/ 234775 w 447102"/>
                <a:gd name="connsiteY21" fmla="*/ 301184 h 608062"/>
                <a:gd name="connsiteX22" fmla="*/ 224818 w 447102"/>
                <a:gd name="connsiteY22" fmla="*/ 303209 h 608062"/>
                <a:gd name="connsiteX23" fmla="*/ 201400 w 447102"/>
                <a:gd name="connsiteY23" fmla="*/ 287746 h 608062"/>
                <a:gd name="connsiteX24" fmla="*/ 214860 w 447102"/>
                <a:gd name="connsiteY24" fmla="*/ 254518 h 608062"/>
                <a:gd name="connsiteX25" fmla="*/ 302262 w 447102"/>
                <a:gd name="connsiteY25" fmla="*/ 217332 h 608062"/>
                <a:gd name="connsiteX26" fmla="*/ 387544 w 447102"/>
                <a:gd name="connsiteY26" fmla="*/ 139093 h 608062"/>
                <a:gd name="connsiteX27" fmla="*/ 323006 w 447102"/>
                <a:gd name="connsiteY27" fmla="*/ 184840 h 608062"/>
                <a:gd name="connsiteX28" fmla="*/ 323006 w 447102"/>
                <a:gd name="connsiteY28" fmla="*/ 181066 h 608062"/>
                <a:gd name="connsiteX29" fmla="*/ 374083 w 447102"/>
                <a:gd name="connsiteY29" fmla="*/ 129981 h 608062"/>
                <a:gd name="connsiteX30" fmla="*/ 51156 w 447102"/>
                <a:gd name="connsiteY30" fmla="*/ 129981 h 608062"/>
                <a:gd name="connsiteX31" fmla="*/ 73000 w 447102"/>
                <a:gd name="connsiteY31" fmla="*/ 129981 h 608062"/>
                <a:gd name="connsiteX32" fmla="*/ 124156 w 447102"/>
                <a:gd name="connsiteY32" fmla="*/ 181066 h 608062"/>
                <a:gd name="connsiteX33" fmla="*/ 124156 w 447102"/>
                <a:gd name="connsiteY33" fmla="*/ 190639 h 608062"/>
                <a:gd name="connsiteX34" fmla="*/ 68945 w 447102"/>
                <a:gd name="connsiteY34" fmla="*/ 148022 h 608062"/>
                <a:gd name="connsiteX35" fmla="*/ 136691 w 447102"/>
                <a:gd name="connsiteY35" fmla="*/ 213374 h 608062"/>
                <a:gd name="connsiteX36" fmla="*/ 198077 w 447102"/>
                <a:gd name="connsiteY36" fmla="*/ 247522 h 608062"/>
                <a:gd name="connsiteX37" fmla="*/ 187385 w 447102"/>
                <a:gd name="connsiteY37" fmla="*/ 293729 h 608062"/>
                <a:gd name="connsiteX38" fmla="*/ 192823 w 447102"/>
                <a:gd name="connsiteY38" fmla="*/ 302657 h 608062"/>
                <a:gd name="connsiteX39" fmla="*/ 109132 w 447102"/>
                <a:gd name="connsiteY39" fmla="*/ 256082 h 608062"/>
                <a:gd name="connsiteX40" fmla="*/ 103786 w 447102"/>
                <a:gd name="connsiteY40" fmla="*/ 252125 h 608062"/>
                <a:gd name="connsiteX41" fmla="*/ 33643 w 447102"/>
                <a:gd name="connsiteY41" fmla="*/ 184564 h 608062"/>
                <a:gd name="connsiteX42" fmla="*/ 96320 w 447102"/>
                <a:gd name="connsiteY42" fmla="*/ 259856 h 608062"/>
                <a:gd name="connsiteX43" fmla="*/ 97334 w 447102"/>
                <a:gd name="connsiteY43" fmla="*/ 260869 h 608062"/>
                <a:gd name="connsiteX44" fmla="*/ 103878 w 447102"/>
                <a:gd name="connsiteY44" fmla="*/ 265471 h 608062"/>
                <a:gd name="connsiteX45" fmla="*/ 124156 w 447102"/>
                <a:gd name="connsiteY45" fmla="*/ 279830 h 608062"/>
                <a:gd name="connsiteX46" fmla="*/ 124063 w 447102"/>
                <a:gd name="connsiteY46" fmla="*/ 577687 h 608062"/>
                <a:gd name="connsiteX47" fmla="*/ 93647 w 447102"/>
                <a:gd name="connsiteY47" fmla="*/ 608062 h 608062"/>
                <a:gd name="connsiteX48" fmla="*/ 75212 w 447102"/>
                <a:gd name="connsiteY48" fmla="*/ 601803 h 608062"/>
                <a:gd name="connsiteX49" fmla="*/ 81572 w 447102"/>
                <a:gd name="connsiteY49" fmla="*/ 577687 h 608062"/>
                <a:gd name="connsiteX50" fmla="*/ 81572 w 447102"/>
                <a:gd name="connsiteY50" fmla="*/ 396267 h 608062"/>
                <a:gd name="connsiteX51" fmla="*/ 61202 w 447102"/>
                <a:gd name="connsiteY51" fmla="*/ 396267 h 608062"/>
                <a:gd name="connsiteX52" fmla="*/ 61202 w 447102"/>
                <a:gd name="connsiteY52" fmla="*/ 577687 h 608062"/>
                <a:gd name="connsiteX53" fmla="*/ 30786 w 447102"/>
                <a:gd name="connsiteY53" fmla="*/ 608062 h 608062"/>
                <a:gd name="connsiteX54" fmla="*/ 277 w 447102"/>
                <a:gd name="connsiteY54" fmla="*/ 577687 h 608062"/>
                <a:gd name="connsiteX55" fmla="*/ 0 w 447102"/>
                <a:gd name="connsiteY55" fmla="*/ 181066 h 608062"/>
                <a:gd name="connsiteX56" fmla="*/ 51156 w 447102"/>
                <a:gd name="connsiteY56" fmla="*/ 129981 h 608062"/>
                <a:gd name="connsiteX57" fmla="*/ 385040 w 447102"/>
                <a:gd name="connsiteY57" fmla="*/ 0 h 608062"/>
                <a:gd name="connsiteX58" fmla="*/ 444421 w 447102"/>
                <a:gd name="connsiteY58" fmla="*/ 59275 h 608062"/>
                <a:gd name="connsiteX59" fmla="*/ 385040 w 447102"/>
                <a:gd name="connsiteY59" fmla="*/ 118550 h 608062"/>
                <a:gd name="connsiteX60" fmla="*/ 325659 w 447102"/>
                <a:gd name="connsiteY60" fmla="*/ 59275 h 608062"/>
                <a:gd name="connsiteX61" fmla="*/ 385040 w 447102"/>
                <a:gd name="connsiteY61" fmla="*/ 0 h 608062"/>
                <a:gd name="connsiteX62" fmla="*/ 62097 w 447102"/>
                <a:gd name="connsiteY62" fmla="*/ 0 h 608062"/>
                <a:gd name="connsiteX63" fmla="*/ 121513 w 447102"/>
                <a:gd name="connsiteY63" fmla="*/ 59275 h 608062"/>
                <a:gd name="connsiteX64" fmla="*/ 62097 w 447102"/>
                <a:gd name="connsiteY64" fmla="*/ 118550 h 608062"/>
                <a:gd name="connsiteX65" fmla="*/ 2681 w 447102"/>
                <a:gd name="connsiteY65" fmla="*/ 59275 h 608062"/>
                <a:gd name="connsiteX66" fmla="*/ 62097 w 447102"/>
                <a:gd name="connsiteY66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47102" h="608062">
                  <a:moveTo>
                    <a:pt x="374083" y="129981"/>
                  </a:moveTo>
                  <a:lnTo>
                    <a:pt x="395933" y="129981"/>
                  </a:lnTo>
                  <a:cubicBezTo>
                    <a:pt x="424238" y="129981"/>
                    <a:pt x="447102" y="152900"/>
                    <a:pt x="447102" y="181066"/>
                  </a:cubicBezTo>
                  <a:cubicBezTo>
                    <a:pt x="447102" y="321802"/>
                    <a:pt x="446826" y="577687"/>
                    <a:pt x="446826" y="577687"/>
                  </a:cubicBezTo>
                  <a:cubicBezTo>
                    <a:pt x="446826" y="594439"/>
                    <a:pt x="433181" y="608062"/>
                    <a:pt x="416401" y="608062"/>
                  </a:cubicBezTo>
                  <a:cubicBezTo>
                    <a:pt x="399529" y="608062"/>
                    <a:pt x="385884" y="594439"/>
                    <a:pt x="385884" y="577687"/>
                  </a:cubicBezTo>
                  <a:lnTo>
                    <a:pt x="385884" y="396267"/>
                  </a:lnTo>
                  <a:lnTo>
                    <a:pt x="365601" y="396267"/>
                  </a:lnTo>
                  <a:lnTo>
                    <a:pt x="365601" y="577687"/>
                  </a:lnTo>
                  <a:cubicBezTo>
                    <a:pt x="365601" y="586431"/>
                    <a:pt x="367998" y="594531"/>
                    <a:pt x="371962" y="601803"/>
                  </a:cubicBezTo>
                  <a:cubicBezTo>
                    <a:pt x="366799" y="605669"/>
                    <a:pt x="360438" y="608062"/>
                    <a:pt x="353523" y="608062"/>
                  </a:cubicBezTo>
                  <a:cubicBezTo>
                    <a:pt x="336651" y="608062"/>
                    <a:pt x="323006" y="594439"/>
                    <a:pt x="323006" y="577687"/>
                  </a:cubicBezTo>
                  <a:lnTo>
                    <a:pt x="323006" y="280198"/>
                  </a:lnTo>
                  <a:lnTo>
                    <a:pt x="332226" y="276332"/>
                  </a:lnTo>
                  <a:lnTo>
                    <a:pt x="335729" y="274768"/>
                  </a:lnTo>
                  <a:cubicBezTo>
                    <a:pt x="338772" y="273479"/>
                    <a:pt x="341538" y="271546"/>
                    <a:pt x="343750" y="268877"/>
                  </a:cubicBezTo>
                  <a:lnTo>
                    <a:pt x="421933" y="176464"/>
                  </a:lnTo>
                  <a:cubicBezTo>
                    <a:pt x="422025" y="176372"/>
                    <a:pt x="422025" y="176280"/>
                    <a:pt x="422117" y="176188"/>
                  </a:cubicBezTo>
                  <a:cubicBezTo>
                    <a:pt x="422025" y="176188"/>
                    <a:pt x="422025" y="176372"/>
                    <a:pt x="421933" y="176372"/>
                  </a:cubicBezTo>
                  <a:lnTo>
                    <a:pt x="333425" y="257647"/>
                  </a:lnTo>
                  <a:cubicBezTo>
                    <a:pt x="331304" y="259580"/>
                    <a:pt x="328907" y="261145"/>
                    <a:pt x="326233" y="262342"/>
                  </a:cubicBezTo>
                  <a:lnTo>
                    <a:pt x="234775" y="301184"/>
                  </a:lnTo>
                  <a:cubicBezTo>
                    <a:pt x="231548" y="302565"/>
                    <a:pt x="228137" y="303209"/>
                    <a:pt x="224818" y="303209"/>
                  </a:cubicBezTo>
                  <a:cubicBezTo>
                    <a:pt x="214953" y="303209"/>
                    <a:pt x="205549" y="297411"/>
                    <a:pt x="201400" y="287746"/>
                  </a:cubicBezTo>
                  <a:cubicBezTo>
                    <a:pt x="195960" y="274860"/>
                    <a:pt x="201953" y="259948"/>
                    <a:pt x="214860" y="254518"/>
                  </a:cubicBezTo>
                  <a:lnTo>
                    <a:pt x="302262" y="217332"/>
                  </a:lnTo>
                  <a:lnTo>
                    <a:pt x="387544" y="139093"/>
                  </a:lnTo>
                  <a:lnTo>
                    <a:pt x="323006" y="184840"/>
                  </a:lnTo>
                  <a:lnTo>
                    <a:pt x="323006" y="181066"/>
                  </a:lnTo>
                  <a:cubicBezTo>
                    <a:pt x="323006" y="152900"/>
                    <a:pt x="345871" y="129981"/>
                    <a:pt x="374083" y="129981"/>
                  </a:cubicBezTo>
                  <a:close/>
                  <a:moveTo>
                    <a:pt x="51156" y="129981"/>
                  </a:moveTo>
                  <a:lnTo>
                    <a:pt x="73000" y="129981"/>
                  </a:lnTo>
                  <a:cubicBezTo>
                    <a:pt x="101205" y="129981"/>
                    <a:pt x="124156" y="152900"/>
                    <a:pt x="124156" y="181066"/>
                  </a:cubicBezTo>
                  <a:lnTo>
                    <a:pt x="124156" y="190639"/>
                  </a:lnTo>
                  <a:lnTo>
                    <a:pt x="68945" y="148022"/>
                  </a:lnTo>
                  <a:lnTo>
                    <a:pt x="136691" y="213374"/>
                  </a:lnTo>
                  <a:lnTo>
                    <a:pt x="198077" y="247522"/>
                  </a:lnTo>
                  <a:cubicBezTo>
                    <a:pt x="185265" y="258752"/>
                    <a:pt x="180380" y="277161"/>
                    <a:pt x="187385" y="293729"/>
                  </a:cubicBezTo>
                  <a:cubicBezTo>
                    <a:pt x="188860" y="297042"/>
                    <a:pt x="190704" y="299896"/>
                    <a:pt x="192823" y="302657"/>
                  </a:cubicBezTo>
                  <a:lnTo>
                    <a:pt x="109132" y="256082"/>
                  </a:lnTo>
                  <a:cubicBezTo>
                    <a:pt x="107196" y="254978"/>
                    <a:pt x="105445" y="253689"/>
                    <a:pt x="103786" y="252125"/>
                  </a:cubicBezTo>
                  <a:lnTo>
                    <a:pt x="33643" y="184564"/>
                  </a:lnTo>
                  <a:lnTo>
                    <a:pt x="96320" y="259856"/>
                  </a:lnTo>
                  <a:cubicBezTo>
                    <a:pt x="96596" y="260224"/>
                    <a:pt x="96965" y="260593"/>
                    <a:pt x="97334" y="260869"/>
                  </a:cubicBezTo>
                  <a:lnTo>
                    <a:pt x="103878" y="265471"/>
                  </a:lnTo>
                  <a:lnTo>
                    <a:pt x="124156" y="279830"/>
                  </a:lnTo>
                  <a:lnTo>
                    <a:pt x="124063" y="577687"/>
                  </a:lnTo>
                  <a:cubicBezTo>
                    <a:pt x="124063" y="594439"/>
                    <a:pt x="110422" y="608062"/>
                    <a:pt x="93647" y="608062"/>
                  </a:cubicBezTo>
                  <a:cubicBezTo>
                    <a:pt x="86642" y="608062"/>
                    <a:pt x="80282" y="605669"/>
                    <a:pt x="75212" y="601803"/>
                  </a:cubicBezTo>
                  <a:cubicBezTo>
                    <a:pt x="79084" y="594531"/>
                    <a:pt x="81572" y="586431"/>
                    <a:pt x="81572" y="577687"/>
                  </a:cubicBezTo>
                  <a:lnTo>
                    <a:pt x="81572" y="396267"/>
                  </a:lnTo>
                  <a:lnTo>
                    <a:pt x="61202" y="396267"/>
                  </a:lnTo>
                  <a:lnTo>
                    <a:pt x="61202" y="577687"/>
                  </a:lnTo>
                  <a:cubicBezTo>
                    <a:pt x="61202" y="594439"/>
                    <a:pt x="47561" y="608062"/>
                    <a:pt x="30786" y="608062"/>
                  </a:cubicBezTo>
                  <a:cubicBezTo>
                    <a:pt x="13918" y="608062"/>
                    <a:pt x="277" y="594439"/>
                    <a:pt x="277" y="577687"/>
                  </a:cubicBezTo>
                  <a:cubicBezTo>
                    <a:pt x="277" y="577687"/>
                    <a:pt x="0" y="326313"/>
                    <a:pt x="0" y="181066"/>
                  </a:cubicBezTo>
                  <a:cubicBezTo>
                    <a:pt x="0" y="152900"/>
                    <a:pt x="22951" y="129981"/>
                    <a:pt x="51156" y="129981"/>
                  </a:cubicBezTo>
                  <a:close/>
                  <a:moveTo>
                    <a:pt x="385040" y="0"/>
                  </a:moveTo>
                  <a:cubicBezTo>
                    <a:pt x="417835" y="0"/>
                    <a:pt x="444421" y="26538"/>
                    <a:pt x="444421" y="59275"/>
                  </a:cubicBezTo>
                  <a:cubicBezTo>
                    <a:pt x="444421" y="92012"/>
                    <a:pt x="417835" y="118550"/>
                    <a:pt x="385040" y="118550"/>
                  </a:cubicBezTo>
                  <a:cubicBezTo>
                    <a:pt x="352245" y="118550"/>
                    <a:pt x="325659" y="92012"/>
                    <a:pt x="325659" y="59275"/>
                  </a:cubicBezTo>
                  <a:cubicBezTo>
                    <a:pt x="325659" y="26538"/>
                    <a:pt x="352245" y="0"/>
                    <a:pt x="385040" y="0"/>
                  </a:cubicBezTo>
                  <a:close/>
                  <a:moveTo>
                    <a:pt x="62097" y="0"/>
                  </a:moveTo>
                  <a:cubicBezTo>
                    <a:pt x="94912" y="0"/>
                    <a:pt x="121513" y="26538"/>
                    <a:pt x="121513" y="59275"/>
                  </a:cubicBezTo>
                  <a:cubicBezTo>
                    <a:pt x="121513" y="92012"/>
                    <a:pt x="94912" y="118550"/>
                    <a:pt x="62097" y="118550"/>
                  </a:cubicBezTo>
                  <a:cubicBezTo>
                    <a:pt x="29282" y="118550"/>
                    <a:pt x="2681" y="92012"/>
                    <a:pt x="2681" y="59275"/>
                  </a:cubicBezTo>
                  <a:cubicBezTo>
                    <a:pt x="2681" y="26538"/>
                    <a:pt x="29282" y="0"/>
                    <a:pt x="62097" y="0"/>
                  </a:cubicBezTo>
                  <a:close/>
                </a:path>
              </a:pathLst>
            </a:custGeom>
            <a:solidFill>
              <a:srgbClr val="0066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28" name="椭圆 327"/>
          <p:cNvSpPr/>
          <p:nvPr/>
        </p:nvSpPr>
        <p:spPr>
          <a:xfrm>
            <a:off x="4764405" y="4401185"/>
            <a:ext cx="431800" cy="4318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360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2" name="call-center-worker-with-headset_46010"/>
          <p:cNvSpPr>
            <a:spLocks noChangeAspect="1"/>
          </p:cNvSpPr>
          <p:nvPr/>
        </p:nvSpPr>
        <p:spPr bwMode="auto">
          <a:xfrm>
            <a:off x="4860290" y="4511040"/>
            <a:ext cx="240030" cy="212725"/>
          </a:xfrm>
          <a:custGeom>
            <a:avLst/>
            <a:gdLst>
              <a:gd name="T0" fmla="*/ 5423 w 6499"/>
              <a:gd name="T1" fmla="*/ 940 h 5766"/>
              <a:gd name="T2" fmla="*/ 6499 w 6499"/>
              <a:gd name="T3" fmla="*/ 7 h 5766"/>
              <a:gd name="T4" fmla="*/ 4987 w 6499"/>
              <a:gd name="T5" fmla="*/ 792 h 5766"/>
              <a:gd name="T6" fmla="*/ 3216 w 6499"/>
              <a:gd name="T7" fmla="*/ 716 h 5766"/>
              <a:gd name="T8" fmla="*/ 1453 w 6499"/>
              <a:gd name="T9" fmla="*/ 667 h 5766"/>
              <a:gd name="T10" fmla="*/ 0 w 6499"/>
              <a:gd name="T11" fmla="*/ 2664 h 5766"/>
              <a:gd name="T12" fmla="*/ 661 w 6499"/>
              <a:gd name="T13" fmla="*/ 3284 h 5766"/>
              <a:gd name="T14" fmla="*/ 448 w 6499"/>
              <a:gd name="T15" fmla="*/ 4071 h 5766"/>
              <a:gd name="T16" fmla="*/ 844 w 6499"/>
              <a:gd name="T17" fmla="*/ 4279 h 5766"/>
              <a:gd name="T18" fmla="*/ 1080 w 6499"/>
              <a:gd name="T19" fmla="*/ 4576 h 5766"/>
              <a:gd name="T20" fmla="*/ 1583 w 6499"/>
              <a:gd name="T21" fmla="*/ 4775 h 5766"/>
              <a:gd name="T22" fmla="*/ 2017 w 6499"/>
              <a:gd name="T23" fmla="*/ 5327 h 5766"/>
              <a:gd name="T24" fmla="*/ 2405 w 6499"/>
              <a:gd name="T25" fmla="*/ 5234 h 5766"/>
              <a:gd name="T26" fmla="*/ 2535 w 6499"/>
              <a:gd name="T27" fmla="*/ 5395 h 5766"/>
              <a:gd name="T28" fmla="*/ 2876 w 6499"/>
              <a:gd name="T29" fmla="*/ 5576 h 5766"/>
              <a:gd name="T30" fmla="*/ 3165 w 6499"/>
              <a:gd name="T31" fmla="*/ 5494 h 5766"/>
              <a:gd name="T32" fmla="*/ 3701 w 6499"/>
              <a:gd name="T33" fmla="*/ 5660 h 5766"/>
              <a:gd name="T34" fmla="*/ 3832 w 6499"/>
              <a:gd name="T35" fmla="*/ 5267 h 5766"/>
              <a:gd name="T36" fmla="*/ 4495 w 6499"/>
              <a:gd name="T37" fmla="*/ 4970 h 5766"/>
              <a:gd name="T38" fmla="*/ 4988 w 6499"/>
              <a:gd name="T39" fmla="*/ 5020 h 5766"/>
              <a:gd name="T40" fmla="*/ 5597 w 6499"/>
              <a:gd name="T41" fmla="*/ 4588 h 5766"/>
              <a:gd name="T42" fmla="*/ 5503 w 6499"/>
              <a:gd name="T43" fmla="*/ 3760 h 5766"/>
              <a:gd name="T44" fmla="*/ 6296 w 6499"/>
              <a:gd name="T45" fmla="*/ 2963 h 5766"/>
              <a:gd name="T46" fmla="*/ 6499 w 6499"/>
              <a:gd name="T47" fmla="*/ 2528 h 5766"/>
              <a:gd name="T48" fmla="*/ 5795 w 6499"/>
              <a:gd name="T49" fmla="*/ 3035 h 5766"/>
              <a:gd name="T50" fmla="*/ 4857 w 6499"/>
              <a:gd name="T51" fmla="*/ 3514 h 5766"/>
              <a:gd name="T52" fmla="*/ 4769 w 6499"/>
              <a:gd name="T53" fmla="*/ 4088 h 5766"/>
              <a:gd name="T54" fmla="*/ 4331 w 6499"/>
              <a:gd name="T55" fmla="*/ 4082 h 5766"/>
              <a:gd name="T56" fmla="*/ 4173 w 6499"/>
              <a:gd name="T57" fmla="*/ 4456 h 5766"/>
              <a:gd name="T58" fmla="*/ 3747 w 6499"/>
              <a:gd name="T59" fmla="*/ 4507 h 5766"/>
              <a:gd name="T60" fmla="*/ 3473 w 6499"/>
              <a:gd name="T61" fmla="*/ 4915 h 5766"/>
              <a:gd name="T62" fmla="*/ 3065 w 6499"/>
              <a:gd name="T63" fmla="*/ 5251 h 5766"/>
              <a:gd name="T64" fmla="*/ 2867 w 6499"/>
              <a:gd name="T65" fmla="*/ 5322 h 5766"/>
              <a:gd name="T66" fmla="*/ 2707 w 6499"/>
              <a:gd name="T67" fmla="*/ 5102 h 5766"/>
              <a:gd name="T68" fmla="*/ 3423 w 6499"/>
              <a:gd name="T69" fmla="*/ 4496 h 5766"/>
              <a:gd name="T70" fmla="*/ 3345 w 6499"/>
              <a:gd name="T71" fmla="*/ 4266 h 5766"/>
              <a:gd name="T72" fmla="*/ 2255 w 6499"/>
              <a:gd name="T73" fmla="*/ 5022 h 5766"/>
              <a:gd name="T74" fmla="*/ 1884 w 6499"/>
              <a:gd name="T75" fmla="*/ 4962 h 5766"/>
              <a:gd name="T76" fmla="*/ 3155 w 6499"/>
              <a:gd name="T77" fmla="*/ 3735 h 5766"/>
              <a:gd name="T78" fmla="*/ 3075 w 6499"/>
              <a:gd name="T79" fmla="*/ 3503 h 5766"/>
              <a:gd name="T80" fmla="*/ 1791 w 6499"/>
              <a:gd name="T81" fmla="*/ 4404 h 5766"/>
              <a:gd name="T82" fmla="*/ 1285 w 6499"/>
              <a:gd name="T83" fmla="*/ 4435 h 5766"/>
              <a:gd name="T84" fmla="*/ 1439 w 6499"/>
              <a:gd name="T85" fmla="*/ 4004 h 5766"/>
              <a:gd name="T86" fmla="*/ 2809 w 6499"/>
              <a:gd name="T87" fmla="*/ 3011 h 5766"/>
              <a:gd name="T88" fmla="*/ 2612 w 6499"/>
              <a:gd name="T89" fmla="*/ 2895 h 5766"/>
              <a:gd name="T90" fmla="*/ 1167 w 6499"/>
              <a:gd name="T91" fmla="*/ 3884 h 5766"/>
              <a:gd name="T92" fmla="*/ 668 w 6499"/>
              <a:gd name="T93" fmla="*/ 3923 h 5766"/>
              <a:gd name="T94" fmla="*/ 3388 w 6499"/>
              <a:gd name="T95" fmla="*/ 1602 h 5766"/>
              <a:gd name="T96" fmla="*/ 4543 w 6499"/>
              <a:gd name="T97" fmla="*/ 2706 h 5766"/>
              <a:gd name="T98" fmla="*/ 4492 w 6499"/>
              <a:gd name="T99" fmla="*/ 1496 h 5766"/>
              <a:gd name="T100" fmla="*/ 4777 w 6499"/>
              <a:gd name="T101" fmla="*/ 1048 h 5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499" h="5766">
                <a:moveTo>
                  <a:pt x="5048" y="1043"/>
                </a:moveTo>
                <a:cubicBezTo>
                  <a:pt x="5180" y="1043"/>
                  <a:pt x="5309" y="1008"/>
                  <a:pt x="5423" y="940"/>
                </a:cubicBezTo>
                <a:lnTo>
                  <a:pt x="6499" y="304"/>
                </a:lnTo>
                <a:lnTo>
                  <a:pt x="6499" y="7"/>
                </a:lnTo>
                <a:lnTo>
                  <a:pt x="5288" y="712"/>
                </a:lnTo>
                <a:cubicBezTo>
                  <a:pt x="5196" y="766"/>
                  <a:pt x="5092" y="794"/>
                  <a:pt x="4987" y="792"/>
                </a:cubicBezTo>
                <a:lnTo>
                  <a:pt x="3384" y="774"/>
                </a:lnTo>
                <a:cubicBezTo>
                  <a:pt x="3304" y="744"/>
                  <a:pt x="3240" y="726"/>
                  <a:pt x="3216" y="716"/>
                </a:cubicBezTo>
                <a:cubicBezTo>
                  <a:pt x="2715" y="604"/>
                  <a:pt x="2323" y="648"/>
                  <a:pt x="2056" y="720"/>
                </a:cubicBezTo>
                <a:cubicBezTo>
                  <a:pt x="1856" y="774"/>
                  <a:pt x="1643" y="754"/>
                  <a:pt x="1453" y="667"/>
                </a:cubicBezTo>
                <a:lnTo>
                  <a:pt x="0" y="0"/>
                </a:lnTo>
                <a:lnTo>
                  <a:pt x="0" y="2664"/>
                </a:lnTo>
                <a:lnTo>
                  <a:pt x="151" y="2747"/>
                </a:lnTo>
                <a:cubicBezTo>
                  <a:pt x="373" y="2868"/>
                  <a:pt x="551" y="3056"/>
                  <a:pt x="661" y="3284"/>
                </a:cubicBezTo>
                <a:lnTo>
                  <a:pt x="576" y="3354"/>
                </a:lnTo>
                <a:cubicBezTo>
                  <a:pt x="347" y="3520"/>
                  <a:pt x="297" y="3843"/>
                  <a:pt x="448" y="4071"/>
                </a:cubicBezTo>
                <a:cubicBezTo>
                  <a:pt x="532" y="4182"/>
                  <a:pt x="651" y="4252"/>
                  <a:pt x="787" y="4276"/>
                </a:cubicBezTo>
                <a:cubicBezTo>
                  <a:pt x="803" y="4278"/>
                  <a:pt x="827" y="4279"/>
                  <a:pt x="844" y="4279"/>
                </a:cubicBezTo>
                <a:cubicBezTo>
                  <a:pt x="893" y="4282"/>
                  <a:pt x="941" y="4276"/>
                  <a:pt x="983" y="4270"/>
                </a:cubicBezTo>
                <a:cubicBezTo>
                  <a:pt x="985" y="4384"/>
                  <a:pt x="1012" y="4483"/>
                  <a:pt x="1080" y="4576"/>
                </a:cubicBezTo>
                <a:cubicBezTo>
                  <a:pt x="1171" y="4703"/>
                  <a:pt x="1315" y="4760"/>
                  <a:pt x="1469" y="4768"/>
                </a:cubicBezTo>
                <a:cubicBezTo>
                  <a:pt x="1509" y="4771"/>
                  <a:pt x="1551" y="4772"/>
                  <a:pt x="1583" y="4775"/>
                </a:cubicBezTo>
                <a:cubicBezTo>
                  <a:pt x="1568" y="4896"/>
                  <a:pt x="1603" y="5020"/>
                  <a:pt x="1679" y="5122"/>
                </a:cubicBezTo>
                <a:cubicBezTo>
                  <a:pt x="1763" y="5232"/>
                  <a:pt x="1881" y="5303"/>
                  <a:pt x="2017" y="5327"/>
                </a:cubicBezTo>
                <a:cubicBezTo>
                  <a:pt x="2033" y="5328"/>
                  <a:pt x="2057" y="5330"/>
                  <a:pt x="2075" y="5330"/>
                </a:cubicBezTo>
                <a:cubicBezTo>
                  <a:pt x="2196" y="5336"/>
                  <a:pt x="2312" y="5302"/>
                  <a:pt x="2405" y="5234"/>
                </a:cubicBezTo>
                <a:lnTo>
                  <a:pt x="2456" y="5195"/>
                </a:lnTo>
                <a:cubicBezTo>
                  <a:pt x="2468" y="5268"/>
                  <a:pt x="2489" y="5335"/>
                  <a:pt x="2535" y="5395"/>
                </a:cubicBezTo>
                <a:cubicBezTo>
                  <a:pt x="2603" y="5488"/>
                  <a:pt x="2705" y="5551"/>
                  <a:pt x="2827" y="5574"/>
                </a:cubicBezTo>
                <a:cubicBezTo>
                  <a:pt x="2843" y="5575"/>
                  <a:pt x="2859" y="5575"/>
                  <a:pt x="2876" y="5576"/>
                </a:cubicBezTo>
                <a:cubicBezTo>
                  <a:pt x="2973" y="5582"/>
                  <a:pt x="3072" y="5554"/>
                  <a:pt x="3157" y="5494"/>
                </a:cubicBezTo>
                <a:lnTo>
                  <a:pt x="3165" y="5494"/>
                </a:lnTo>
                <a:lnTo>
                  <a:pt x="3225" y="5578"/>
                </a:lnTo>
                <a:cubicBezTo>
                  <a:pt x="3331" y="5730"/>
                  <a:pt x="3549" y="5766"/>
                  <a:pt x="3701" y="5660"/>
                </a:cubicBezTo>
                <a:cubicBezTo>
                  <a:pt x="3828" y="5570"/>
                  <a:pt x="3879" y="5392"/>
                  <a:pt x="3821" y="5251"/>
                </a:cubicBezTo>
                <a:lnTo>
                  <a:pt x="3832" y="5267"/>
                </a:lnTo>
                <a:cubicBezTo>
                  <a:pt x="3932" y="5415"/>
                  <a:pt x="4121" y="5479"/>
                  <a:pt x="4287" y="5411"/>
                </a:cubicBezTo>
                <a:cubicBezTo>
                  <a:pt x="4469" y="5336"/>
                  <a:pt x="4543" y="5139"/>
                  <a:pt x="4495" y="4970"/>
                </a:cubicBezTo>
                <a:cubicBezTo>
                  <a:pt x="4617" y="5107"/>
                  <a:pt x="4828" y="5134"/>
                  <a:pt x="4980" y="5028"/>
                </a:cubicBezTo>
                <a:lnTo>
                  <a:pt x="4988" y="5020"/>
                </a:lnTo>
                <a:cubicBezTo>
                  <a:pt x="5140" y="4915"/>
                  <a:pt x="5184" y="4714"/>
                  <a:pt x="5103" y="4554"/>
                </a:cubicBezTo>
                <a:cubicBezTo>
                  <a:pt x="5235" y="4675"/>
                  <a:pt x="5445" y="4694"/>
                  <a:pt x="5597" y="4588"/>
                </a:cubicBezTo>
                <a:cubicBezTo>
                  <a:pt x="5775" y="4459"/>
                  <a:pt x="5821" y="4210"/>
                  <a:pt x="5692" y="4031"/>
                </a:cubicBezTo>
                <a:lnTo>
                  <a:pt x="5503" y="3760"/>
                </a:lnTo>
                <a:lnTo>
                  <a:pt x="5915" y="3280"/>
                </a:lnTo>
                <a:cubicBezTo>
                  <a:pt x="6023" y="3154"/>
                  <a:pt x="6152" y="3047"/>
                  <a:pt x="6296" y="2963"/>
                </a:cubicBezTo>
                <a:lnTo>
                  <a:pt x="6499" y="2846"/>
                </a:lnTo>
                <a:lnTo>
                  <a:pt x="6499" y="2528"/>
                </a:lnTo>
                <a:lnTo>
                  <a:pt x="6219" y="2687"/>
                </a:lnTo>
                <a:cubicBezTo>
                  <a:pt x="6059" y="2778"/>
                  <a:pt x="5915" y="2895"/>
                  <a:pt x="5795" y="3035"/>
                </a:cubicBezTo>
                <a:lnTo>
                  <a:pt x="5352" y="3548"/>
                </a:lnTo>
                <a:cubicBezTo>
                  <a:pt x="5220" y="3427"/>
                  <a:pt x="5009" y="3408"/>
                  <a:pt x="4857" y="3514"/>
                </a:cubicBezTo>
                <a:cubicBezTo>
                  <a:pt x="4680" y="3643"/>
                  <a:pt x="4633" y="3892"/>
                  <a:pt x="4763" y="4071"/>
                </a:cubicBezTo>
                <a:lnTo>
                  <a:pt x="4769" y="4088"/>
                </a:lnTo>
                <a:lnTo>
                  <a:pt x="4761" y="4088"/>
                </a:lnTo>
                <a:cubicBezTo>
                  <a:pt x="4636" y="4000"/>
                  <a:pt x="4465" y="3991"/>
                  <a:pt x="4331" y="4082"/>
                </a:cubicBezTo>
                <a:lnTo>
                  <a:pt x="4323" y="4090"/>
                </a:lnTo>
                <a:cubicBezTo>
                  <a:pt x="4204" y="4172"/>
                  <a:pt x="4148" y="4316"/>
                  <a:pt x="4173" y="4456"/>
                </a:cubicBezTo>
                <a:lnTo>
                  <a:pt x="4131" y="4487"/>
                </a:lnTo>
                <a:cubicBezTo>
                  <a:pt x="4012" y="4424"/>
                  <a:pt x="3865" y="4424"/>
                  <a:pt x="3747" y="4507"/>
                </a:cubicBezTo>
                <a:cubicBezTo>
                  <a:pt x="3637" y="4583"/>
                  <a:pt x="3581" y="4718"/>
                  <a:pt x="3591" y="4840"/>
                </a:cubicBezTo>
                <a:lnTo>
                  <a:pt x="3473" y="4915"/>
                </a:lnTo>
                <a:cubicBezTo>
                  <a:pt x="3385" y="4894"/>
                  <a:pt x="3287" y="4914"/>
                  <a:pt x="3211" y="4966"/>
                </a:cubicBezTo>
                <a:cubicBezTo>
                  <a:pt x="3117" y="5034"/>
                  <a:pt x="3063" y="5146"/>
                  <a:pt x="3065" y="5251"/>
                </a:cubicBezTo>
                <a:lnTo>
                  <a:pt x="3007" y="5288"/>
                </a:lnTo>
                <a:cubicBezTo>
                  <a:pt x="2972" y="5319"/>
                  <a:pt x="2915" y="5332"/>
                  <a:pt x="2867" y="5322"/>
                </a:cubicBezTo>
                <a:cubicBezTo>
                  <a:pt x="2819" y="5311"/>
                  <a:pt x="2771" y="5284"/>
                  <a:pt x="2740" y="5242"/>
                </a:cubicBezTo>
                <a:cubicBezTo>
                  <a:pt x="2709" y="5207"/>
                  <a:pt x="2696" y="5150"/>
                  <a:pt x="2707" y="5102"/>
                </a:cubicBezTo>
                <a:cubicBezTo>
                  <a:pt x="2717" y="5054"/>
                  <a:pt x="2744" y="5006"/>
                  <a:pt x="2787" y="4975"/>
                </a:cubicBezTo>
                <a:lnTo>
                  <a:pt x="3423" y="4496"/>
                </a:lnTo>
                <a:cubicBezTo>
                  <a:pt x="3456" y="4474"/>
                  <a:pt x="3475" y="4442"/>
                  <a:pt x="3476" y="4402"/>
                </a:cubicBezTo>
                <a:cubicBezTo>
                  <a:pt x="3480" y="4328"/>
                  <a:pt x="3417" y="4266"/>
                  <a:pt x="3345" y="4266"/>
                </a:cubicBezTo>
                <a:cubicBezTo>
                  <a:pt x="3317" y="4266"/>
                  <a:pt x="3295" y="4272"/>
                  <a:pt x="3271" y="4286"/>
                </a:cubicBezTo>
                <a:lnTo>
                  <a:pt x="2255" y="5022"/>
                </a:lnTo>
                <a:cubicBezTo>
                  <a:pt x="2196" y="5059"/>
                  <a:pt x="2129" y="5080"/>
                  <a:pt x="2057" y="5068"/>
                </a:cubicBezTo>
                <a:cubicBezTo>
                  <a:pt x="1985" y="5056"/>
                  <a:pt x="1921" y="5020"/>
                  <a:pt x="1884" y="4962"/>
                </a:cubicBezTo>
                <a:cubicBezTo>
                  <a:pt x="1800" y="4851"/>
                  <a:pt x="1825" y="4682"/>
                  <a:pt x="1944" y="4599"/>
                </a:cubicBezTo>
                <a:lnTo>
                  <a:pt x="3155" y="3735"/>
                </a:lnTo>
                <a:cubicBezTo>
                  <a:pt x="3181" y="3711"/>
                  <a:pt x="3200" y="3678"/>
                  <a:pt x="3200" y="3634"/>
                </a:cubicBezTo>
                <a:cubicBezTo>
                  <a:pt x="3201" y="3564"/>
                  <a:pt x="3144" y="3506"/>
                  <a:pt x="3075" y="3503"/>
                </a:cubicBezTo>
                <a:cubicBezTo>
                  <a:pt x="3035" y="3502"/>
                  <a:pt x="3003" y="3516"/>
                  <a:pt x="2976" y="3547"/>
                </a:cubicBezTo>
                <a:lnTo>
                  <a:pt x="1791" y="4404"/>
                </a:lnTo>
                <a:cubicBezTo>
                  <a:pt x="1757" y="4419"/>
                  <a:pt x="1740" y="4443"/>
                  <a:pt x="1715" y="4466"/>
                </a:cubicBezTo>
                <a:cubicBezTo>
                  <a:pt x="1572" y="4556"/>
                  <a:pt x="1361" y="4536"/>
                  <a:pt x="1285" y="4435"/>
                </a:cubicBezTo>
                <a:cubicBezTo>
                  <a:pt x="1209" y="4326"/>
                  <a:pt x="1225" y="4179"/>
                  <a:pt x="1320" y="4087"/>
                </a:cubicBezTo>
                <a:lnTo>
                  <a:pt x="1439" y="4004"/>
                </a:lnTo>
                <a:lnTo>
                  <a:pt x="2756" y="3106"/>
                </a:lnTo>
                <a:cubicBezTo>
                  <a:pt x="2789" y="3083"/>
                  <a:pt x="2808" y="3051"/>
                  <a:pt x="2809" y="3011"/>
                </a:cubicBezTo>
                <a:cubicBezTo>
                  <a:pt x="2812" y="2967"/>
                  <a:pt x="2791" y="2926"/>
                  <a:pt x="2755" y="2900"/>
                </a:cubicBezTo>
                <a:cubicBezTo>
                  <a:pt x="2708" y="2867"/>
                  <a:pt x="2661" y="2866"/>
                  <a:pt x="2612" y="2895"/>
                </a:cubicBezTo>
                <a:lnTo>
                  <a:pt x="1201" y="3854"/>
                </a:lnTo>
                <a:cubicBezTo>
                  <a:pt x="1192" y="3870"/>
                  <a:pt x="1176" y="3876"/>
                  <a:pt x="1167" y="3884"/>
                </a:cubicBezTo>
                <a:lnTo>
                  <a:pt x="1031" y="3983"/>
                </a:lnTo>
                <a:cubicBezTo>
                  <a:pt x="920" y="4067"/>
                  <a:pt x="751" y="4042"/>
                  <a:pt x="668" y="3923"/>
                </a:cubicBezTo>
                <a:cubicBezTo>
                  <a:pt x="584" y="3812"/>
                  <a:pt x="609" y="3643"/>
                  <a:pt x="728" y="3560"/>
                </a:cubicBezTo>
                <a:lnTo>
                  <a:pt x="3388" y="1602"/>
                </a:lnTo>
                <a:cubicBezTo>
                  <a:pt x="3601" y="1727"/>
                  <a:pt x="3759" y="1979"/>
                  <a:pt x="3759" y="1979"/>
                </a:cubicBezTo>
                <a:cubicBezTo>
                  <a:pt x="4020" y="2798"/>
                  <a:pt x="4345" y="2804"/>
                  <a:pt x="4543" y="2706"/>
                </a:cubicBezTo>
                <a:cubicBezTo>
                  <a:pt x="4645" y="2655"/>
                  <a:pt x="4692" y="2534"/>
                  <a:pt x="4656" y="2424"/>
                </a:cubicBezTo>
                <a:cubicBezTo>
                  <a:pt x="4552" y="2108"/>
                  <a:pt x="4492" y="1496"/>
                  <a:pt x="4492" y="1496"/>
                </a:cubicBezTo>
                <a:cubicBezTo>
                  <a:pt x="4419" y="1338"/>
                  <a:pt x="4184" y="1171"/>
                  <a:pt x="3923" y="1035"/>
                </a:cubicBezTo>
                <a:lnTo>
                  <a:pt x="4777" y="1048"/>
                </a:lnTo>
                <a:lnTo>
                  <a:pt x="5048" y="1043"/>
                </a:lnTo>
                <a:close/>
              </a:path>
            </a:pathLst>
          </a:custGeom>
          <a:solidFill>
            <a:srgbClr val="0066B2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3" name="Freeform 12"/>
          <p:cNvSpPr/>
          <p:nvPr/>
        </p:nvSpPr>
        <p:spPr bwMode="auto">
          <a:xfrm>
            <a:off x="1087755" y="1871980"/>
            <a:ext cx="1503680" cy="1558925"/>
          </a:xfrm>
          <a:custGeom>
            <a:avLst/>
            <a:gdLst>
              <a:gd name="T0" fmla="*/ 1166 w 1166"/>
              <a:gd name="T1" fmla="*/ 584 h 1169"/>
              <a:gd name="T2" fmla="*/ 582 w 1166"/>
              <a:gd name="T3" fmla="*/ 0 h 1169"/>
              <a:gd name="T4" fmla="*/ 0 w 1166"/>
              <a:gd name="T5" fmla="*/ 584 h 1169"/>
              <a:gd name="T6" fmla="*/ 582 w 1166"/>
              <a:gd name="T7" fmla="*/ 1169 h 1169"/>
              <a:gd name="T8" fmla="*/ 1166 w 1166"/>
              <a:gd name="T9" fmla="*/ 584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6" h="1169">
                <a:moveTo>
                  <a:pt x="1166" y="584"/>
                </a:moveTo>
                <a:lnTo>
                  <a:pt x="582" y="0"/>
                </a:lnTo>
                <a:lnTo>
                  <a:pt x="0" y="584"/>
                </a:lnTo>
                <a:lnTo>
                  <a:pt x="582" y="1169"/>
                </a:lnTo>
                <a:lnTo>
                  <a:pt x="1166" y="58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360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405255" y="4044950"/>
            <a:ext cx="7874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spc="300" dirty="0">
                <a:ln w="41275">
                  <a:noFill/>
                </a:ln>
                <a:solidFill>
                  <a:srgbClr val="00436F"/>
                </a:solidFill>
                <a:latin typeface="Agency FB" panose="020B0503020202020204" pitchFamily="34" charset="0"/>
                <a:ea typeface="+mn-ea"/>
                <a:cs typeface="+mn-ea"/>
                <a:sym typeface="+mn-lt"/>
              </a:rPr>
              <a:t>12</a:t>
            </a:r>
            <a:endParaRPr lang="en-US" altLang="zh-CN" sz="3200" spc="300" dirty="0">
              <a:ln w="41275">
                <a:noFill/>
              </a:ln>
              <a:solidFill>
                <a:srgbClr val="00436F"/>
              </a:solidFill>
              <a:latin typeface="Agency FB" panose="020B050302020202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31920" y="786765"/>
            <a:ext cx="4652010" cy="4616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14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Shenzhen Zhengguang Imaging Equipment Co., Ltd.</a:t>
            </a:r>
            <a:endParaRPr lang="zh-CN" altLang="en-US" sz="16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深圳市正光影像器材有限公司</a:t>
            </a:r>
            <a:endParaRPr lang="zh-CN" altLang="en-US" sz="16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310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2915" y="135890"/>
            <a:ext cx="889635" cy="397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0" name="矩形 319"/>
          <p:cNvSpPr/>
          <p:nvPr/>
        </p:nvSpPr>
        <p:spPr>
          <a:xfrm>
            <a:off x="1180465" y="2298065"/>
            <a:ext cx="153035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spc="300">
                <a:ln w="41275">
                  <a:noFill/>
                </a:ln>
                <a:solidFill>
                  <a:srgbClr val="00436F"/>
                </a:solidFill>
                <a:latin typeface="Agency FB" panose="020B0503020202020204" pitchFamily="34" charset="0"/>
                <a:ea typeface="+mn-ea"/>
                <a:cs typeface="+mn-ea"/>
                <a:sym typeface="+mn-lt"/>
              </a:rPr>
              <a:t>2020</a:t>
            </a:r>
            <a:endParaRPr lang="zh-CN" altLang="en-US" sz="4000" spc="300" dirty="0">
              <a:ln w="41275">
                <a:noFill/>
              </a:ln>
              <a:solidFill>
                <a:srgbClr val="00436F"/>
              </a:solidFill>
              <a:latin typeface="Agency FB" panose="020B050302020202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49850" y="1983105"/>
            <a:ext cx="1282065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Vlogging kit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252720" y="2365375"/>
            <a:ext cx="1751330" cy="215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Video conference kit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252720" y="2758440"/>
            <a:ext cx="2484120" cy="215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Wireless Lavalier microphone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292090" y="3081655"/>
            <a:ext cx="1391285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LED 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video 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light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55895" y="3512185"/>
            <a:ext cx="224663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Stabilizer &amp; camera cage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6" name="菱形 235"/>
          <p:cNvSpPr/>
          <p:nvPr/>
        </p:nvSpPr>
        <p:spPr>
          <a:xfrm>
            <a:off x="4628515" y="1950720"/>
            <a:ext cx="285115" cy="280035"/>
          </a:xfrm>
          <a:prstGeom prst="diamond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1400" dirty="0">
              <a:solidFill>
                <a:srgbClr val="00436F"/>
              </a:solidFill>
              <a:cs typeface="+mn-ea"/>
              <a:sym typeface="+mn-lt"/>
            </a:endParaRPr>
          </a:p>
        </p:txBody>
      </p:sp>
      <p:sp>
        <p:nvSpPr>
          <p:cNvPr id="29" name="菱形 28"/>
          <p:cNvSpPr/>
          <p:nvPr/>
        </p:nvSpPr>
        <p:spPr>
          <a:xfrm>
            <a:off x="4628515" y="2300605"/>
            <a:ext cx="285115" cy="280035"/>
          </a:xfrm>
          <a:prstGeom prst="diamond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1400" dirty="0">
              <a:solidFill>
                <a:srgbClr val="00436F"/>
              </a:solidFill>
              <a:cs typeface="+mn-ea"/>
              <a:sym typeface="+mn-lt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4627880" y="2693670"/>
            <a:ext cx="285115" cy="280035"/>
          </a:xfrm>
          <a:prstGeom prst="diamond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en-US" altLang="zh-CN" sz="1400" dirty="0">
                <a:solidFill>
                  <a:srgbClr val="2F89D8"/>
                </a:solidFill>
                <a:cs typeface="+mn-ea"/>
                <a:sym typeface="+mn-lt"/>
              </a:rPr>
              <a:t>3</a:t>
            </a:r>
            <a:endParaRPr lang="en-US" altLang="zh-CN" sz="1400" dirty="0">
              <a:solidFill>
                <a:srgbClr val="2F89D8"/>
              </a:solidFill>
              <a:cs typeface="+mn-ea"/>
              <a:sym typeface="+mn-lt"/>
            </a:endParaRPr>
          </a:p>
        </p:txBody>
      </p:sp>
      <p:sp>
        <p:nvSpPr>
          <p:cNvPr id="32" name="菱形 31"/>
          <p:cNvSpPr/>
          <p:nvPr/>
        </p:nvSpPr>
        <p:spPr>
          <a:xfrm>
            <a:off x="4627880" y="3081655"/>
            <a:ext cx="285115" cy="280035"/>
          </a:xfrm>
          <a:prstGeom prst="diamond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en-US" altLang="zh-CN" sz="1400" dirty="0">
                <a:solidFill>
                  <a:srgbClr val="0286D0"/>
                </a:solidFill>
                <a:cs typeface="+mn-ea"/>
                <a:sym typeface="+mn-lt"/>
              </a:rPr>
              <a:t>4</a:t>
            </a:r>
            <a:endParaRPr lang="en-US" altLang="zh-CN" sz="1400" dirty="0">
              <a:solidFill>
                <a:srgbClr val="0286D0"/>
              </a:solidFill>
              <a:cs typeface="+mn-ea"/>
              <a:sym typeface="+mn-lt"/>
            </a:endParaRPr>
          </a:p>
        </p:txBody>
      </p:sp>
      <p:sp>
        <p:nvSpPr>
          <p:cNvPr id="33" name="菱形 32"/>
          <p:cNvSpPr/>
          <p:nvPr/>
        </p:nvSpPr>
        <p:spPr>
          <a:xfrm>
            <a:off x="4620260" y="3479800"/>
            <a:ext cx="285115" cy="280035"/>
          </a:xfrm>
          <a:prstGeom prst="diamond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en-US" altLang="zh-CN" sz="1400" dirty="0">
                <a:solidFill>
                  <a:srgbClr val="0066B2"/>
                </a:solidFill>
                <a:cs typeface="+mn-ea"/>
                <a:sym typeface="+mn-lt"/>
              </a:rPr>
              <a:t>5</a:t>
            </a:r>
            <a:endParaRPr lang="en-US" altLang="zh-CN" sz="1400" dirty="0">
              <a:solidFill>
                <a:srgbClr val="0066B2"/>
              </a:solidFill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721860" y="2017395"/>
            <a:ext cx="97155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14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14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711065" y="2365375"/>
            <a:ext cx="104140" cy="215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en-US" altLang="zh-CN" sz="14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14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225" grpId="0" bldLvl="0" animBg="1"/>
      <p:bldP spid="42" grpId="0" bldLvl="0" animBg="1"/>
      <p:bldP spid="43" grpId="0" bldLvl="0" animBg="1"/>
      <p:bldP spid="316" grpId="0"/>
      <p:bldP spid="320" grpId="0"/>
      <p:bldP spid="321" grpId="0" bldLvl="0" animBg="1"/>
      <p:bldP spid="333" grpId="0" bldLvl="0" animBg="1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ş1iḓé"/>
          <p:cNvSpPr txBox="1"/>
          <p:nvPr/>
        </p:nvSpPr>
        <p:spPr>
          <a:xfrm>
            <a:off x="4385945" y="645795"/>
            <a:ext cx="4485640" cy="56832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zh-CN" altLang="zh-CN" sz="1200" b="1">
                <a:solidFill>
                  <a:srgbClr val="2F89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Smartphone Vlog Kit with Microphone, LED Light and phone holder</a:t>
            </a:r>
            <a:endParaRPr lang="zh-CN" altLang="zh-CN" sz="1200" b="1">
              <a:solidFill>
                <a:srgbClr val="2F89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išļíḓé"/>
          <p:cNvSpPr/>
          <p:nvPr/>
        </p:nvSpPr>
        <p:spPr bwMode="auto">
          <a:xfrm>
            <a:off x="916906" y="3828927"/>
            <a:ext cx="2645865" cy="404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  <a:cs typeface="+mn-ea"/>
              <a:sym typeface="+mn-lt"/>
            </a:endParaRPr>
          </a:p>
        </p:txBody>
      </p:sp>
      <p:sp>
        <p:nvSpPr>
          <p:cNvPr id="41" name="TextBox 86"/>
          <p:cNvSpPr txBox="1"/>
          <p:nvPr/>
        </p:nvSpPr>
        <p:spPr>
          <a:xfrm>
            <a:off x="710696" y="181204"/>
            <a:ext cx="30692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>
                <a:solidFill>
                  <a:srgbClr val="00436F"/>
                </a:solidFill>
                <a:cs typeface="+mn-ea"/>
                <a:sym typeface="+mn-lt"/>
              </a:rPr>
              <a:t>Vlogging kit </a:t>
            </a:r>
            <a:endParaRPr lang="en-US" altLang="zh-CN" sz="1800" dirty="0">
              <a:solidFill>
                <a:srgbClr val="00436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87852" y="173602"/>
            <a:ext cx="323708" cy="32370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166209" y="188842"/>
            <a:ext cx="5669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01</a:t>
            </a:r>
            <a:endParaRPr kumimoji="0" lang="zh-CN" sz="120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 descr="1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3965" y="0"/>
            <a:ext cx="4006215" cy="4806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50715" y="1398270"/>
            <a:ext cx="3874770" cy="36010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9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shotgun Microphone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1.Sensitivity Range ： -40±2dB RL=0.68KΩ Vs=1.5V( 1KHz 0dB=1V/Pa)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2.Impedance ： Max. 0.68KΩ1KHz (RL=0.68KΩ)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3.Frequency ： 80-16000 Hz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4.Current Consumption ： Max.0.5mA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5.Operation Voltage Range ： 1.0V-10V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6.Max. Sound Pressure Level ： 110dB S.P.L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7.S/N Ratio ： More than 70dB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7.Sensitivity Reduction ： 1.5V-1.0V Sensitivity Variation less than 3dB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LED light with LCD Display </a:t>
            </a:r>
            <a:r>
              <a:rPr lang="en-US" altLang="zh-CN" sz="9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 diffuser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1.Bulds Quantity: 36pcs(18pcs warm light+18pcs cold white light)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2.Brightness adjustment range: 0-100%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3.Applicable batteries: 3.7V 2000mAh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4.Color Temperature: 2800K-8500K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5.Charging Type: Type-c(Support 5V 1A charging)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6.Average Life time:120 minutes at 8500k 100% brightness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Plastic Mini Tripod </a:t>
            </a:r>
            <a:r>
              <a:rPr lang="en-US" altLang="zh-CN" sz="9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with/without extension pole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Ball head: 360° rotation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Material: ABS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Plastic Phone Holder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Weight: 60g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Mobile phone clip size: 58-105mm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Interface: standard 1/4 screws &amp; standard cold shoe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photobank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725" y="1304290"/>
            <a:ext cx="1774190" cy="2214880"/>
          </a:xfrm>
          <a:prstGeom prst="rect">
            <a:avLst/>
          </a:prstGeom>
        </p:spPr>
      </p:pic>
      <p:pic>
        <p:nvPicPr>
          <p:cNvPr id="4" name="图片 3" descr="photobank (5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5" y="1384300"/>
            <a:ext cx="2054860" cy="2054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ş1iḓé"/>
          <p:cNvSpPr txBox="1"/>
          <p:nvPr/>
        </p:nvSpPr>
        <p:spPr>
          <a:xfrm>
            <a:off x="4518660" y="1280795"/>
            <a:ext cx="4069715" cy="377507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LED light with LCD Display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1.Bulds Quantity: 36pcs(18pcs warm light+18pcs cold white light)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2.Brightness adjustment range: 0-100%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3.Applicable batteries: 3.7V 2000mAh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4.Color Temperature: 2800K-8500K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5.Charging Type: Type-c(Support 5V 1A charging)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6.Average Life time:120 minutes at 8500k 100% brightness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Plastic Mini Tripod </a:t>
            </a:r>
            <a:r>
              <a:rPr lang="en-US" altLang="zh-CN" sz="9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with/without phone holder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Ball head: 360° rotation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Material: ABS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Removable difusser</a:t>
            </a:r>
            <a:endParaRPr lang="en-US" altLang="zh-CN" sz="9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Make the light natural ,soft and not dazzling</a:t>
            </a:r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Material: silicon cover</a:t>
            </a:r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Removable extension pole</a:t>
            </a:r>
            <a:endParaRPr lang="en-US" altLang="zh-CN" sz="9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Size:8cm-15.5cm</a:t>
            </a:r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Material: Aluminium</a:t>
            </a:r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Suction Cup</a:t>
            </a:r>
            <a:endParaRPr lang="en-US" altLang="zh-CN" sz="9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Max load:0.5KG</a:t>
            </a:r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Material: ABS</a:t>
            </a:r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8" name="išļíḓé"/>
          <p:cNvSpPr/>
          <p:nvPr/>
        </p:nvSpPr>
        <p:spPr bwMode="auto">
          <a:xfrm>
            <a:off x="916906" y="3828927"/>
            <a:ext cx="2645865" cy="404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  <a:cs typeface="+mn-ea"/>
              <a:sym typeface="+mn-lt"/>
            </a:endParaRPr>
          </a:p>
        </p:txBody>
      </p:sp>
      <p:sp>
        <p:nvSpPr>
          <p:cNvPr id="41" name="TextBox 86"/>
          <p:cNvSpPr txBox="1"/>
          <p:nvPr/>
        </p:nvSpPr>
        <p:spPr>
          <a:xfrm>
            <a:off x="710565" y="180975"/>
            <a:ext cx="3715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436F"/>
                </a:solidFill>
                <a:cs typeface="+mn-ea"/>
                <a:sym typeface="+mn-lt"/>
              </a:rPr>
              <a:t>Video conference lighting kit</a:t>
            </a:r>
            <a:r>
              <a:rPr lang="zh-CN" altLang="en-US">
                <a:solidFill>
                  <a:srgbClr val="00436F"/>
                </a:solidFill>
                <a:cs typeface="+mn-ea"/>
                <a:sym typeface="+mn-lt"/>
              </a:rPr>
              <a:t>  </a:t>
            </a:r>
            <a:endParaRPr lang="en-US" altLang="zh-CN" sz="1400" dirty="0">
              <a:solidFill>
                <a:srgbClr val="00436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87852" y="173602"/>
            <a:ext cx="323708" cy="32370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166209" y="188842"/>
            <a:ext cx="56699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02</a:t>
            </a:r>
            <a:endParaRPr kumimoji="0" lang="zh-CN" sz="120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 descr="1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8570" y="15875"/>
            <a:ext cx="4006215" cy="480695"/>
          </a:xfrm>
          <a:prstGeom prst="rect">
            <a:avLst/>
          </a:prstGeom>
        </p:spPr>
      </p:pic>
      <p:pic>
        <p:nvPicPr>
          <p:cNvPr id="2" name="图片 1" descr="photobank (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10" y="1094105"/>
            <a:ext cx="2032000" cy="203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18660" y="615315"/>
            <a:ext cx="4556125" cy="368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Video Conferencing | Remote Working | Zoom Call Lighting</a:t>
            </a:r>
            <a:endParaRPr lang="zh-CN" altLang="en-US" sz="1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| Self Broadcasting and Live Streaming</a:t>
            </a:r>
            <a:endParaRPr lang="zh-CN" altLang="en-US" sz="1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photobank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40" y="3254375"/>
            <a:ext cx="1652905" cy="1718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šļíḓé"/>
          <p:cNvSpPr/>
          <p:nvPr/>
        </p:nvSpPr>
        <p:spPr bwMode="auto">
          <a:xfrm>
            <a:off x="916906" y="3828927"/>
            <a:ext cx="2645865" cy="404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  <a:cs typeface="+mn-ea"/>
              <a:sym typeface="+mn-lt"/>
            </a:endParaRPr>
          </a:p>
        </p:txBody>
      </p:sp>
      <p:sp>
        <p:nvSpPr>
          <p:cNvPr id="41" name="TextBox 86"/>
          <p:cNvSpPr txBox="1"/>
          <p:nvPr/>
        </p:nvSpPr>
        <p:spPr>
          <a:xfrm>
            <a:off x="710565" y="180975"/>
            <a:ext cx="4031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436F"/>
                </a:solidFill>
                <a:cs typeface="+mn-ea"/>
                <a:sym typeface="+mn-lt"/>
              </a:rPr>
              <a:t>UHF Wireless Lavalier Microphone</a:t>
            </a:r>
            <a:r>
              <a:rPr lang="zh-CN" altLang="en-US">
                <a:solidFill>
                  <a:srgbClr val="00436F"/>
                </a:solidFill>
                <a:cs typeface="+mn-ea"/>
                <a:sym typeface="+mn-lt"/>
              </a:rPr>
              <a:t>  </a:t>
            </a:r>
            <a:endParaRPr lang="en-US" altLang="zh-CN" dirty="0">
              <a:solidFill>
                <a:srgbClr val="00436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87852" y="173602"/>
            <a:ext cx="323708" cy="32370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166209" y="188842"/>
            <a:ext cx="56699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03-1</a:t>
            </a:r>
            <a:endParaRPr kumimoji="0" lang="zh-CN" sz="120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1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0950" y="16510"/>
            <a:ext cx="4006215" cy="4806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58715" y="906780"/>
            <a:ext cx="3840480" cy="368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Build in Microphone</a:t>
            </a:r>
            <a:r>
              <a:rPr lang="en-US" altLang="zh-CN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,D</a:t>
            </a:r>
            <a:r>
              <a:rPr lang="zh-CN" altLang="en-US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ouble OLCD Screen Display</a:t>
            </a:r>
            <a:r>
              <a:rPr lang="en-US" altLang="zh-CN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lang="en-US" altLang="zh-CN" sz="1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Real-Time Monitoring </a:t>
            </a:r>
            <a:endParaRPr lang="zh-CN" altLang="en-US" sz="1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58715" y="1671955"/>
            <a:ext cx="2676525" cy="31851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1.Raw material:ABS+ Acrylic     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2.Battery:600mAh                 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3.Frequencies:570-606 Mhz                           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4.Channels:36 channels                                 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5.Working Time:6 hrs                                       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6.Operating range: 229.6 ft70meters                                    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7.Charing Time: 1.5 hours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SNR: &gt;90dB                         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9.Pick-up Mode: Omnidirectional    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10.Charging Power: 5V/1A               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11.Display: OLED Screen                  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12.Weight: 70g/0.15lb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13.Dimensions:55x46x15mm/2.17x1.81x0.59 inch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Accessories: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 x Transmitter  1V1 or 1v2 version </a:t>
            </a:r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x Receiver                           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 x Lapel Microphone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1x Type-c charging cable                                    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x Phone cable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x Camera cable                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x Users Guide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photoban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80" y="1057910"/>
            <a:ext cx="1487170" cy="1487170"/>
          </a:xfrm>
          <a:prstGeom prst="rect">
            <a:avLst/>
          </a:prstGeom>
        </p:spPr>
      </p:pic>
      <p:pic>
        <p:nvPicPr>
          <p:cNvPr id="5" name="图片 4" descr="photobank (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30" y="2783840"/>
            <a:ext cx="1917700" cy="191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šļíḓé"/>
          <p:cNvSpPr/>
          <p:nvPr/>
        </p:nvSpPr>
        <p:spPr bwMode="auto">
          <a:xfrm>
            <a:off x="916906" y="3828927"/>
            <a:ext cx="2645865" cy="404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  <a:cs typeface="+mn-ea"/>
              <a:sym typeface="+mn-lt"/>
            </a:endParaRPr>
          </a:p>
        </p:txBody>
      </p:sp>
      <p:sp>
        <p:nvSpPr>
          <p:cNvPr id="41" name="TextBox 86"/>
          <p:cNvSpPr txBox="1"/>
          <p:nvPr/>
        </p:nvSpPr>
        <p:spPr>
          <a:xfrm>
            <a:off x="710565" y="180975"/>
            <a:ext cx="4031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436F"/>
                </a:solidFill>
                <a:cs typeface="+mn-ea"/>
                <a:sym typeface="+mn-lt"/>
              </a:rPr>
              <a:t>2.4G Wireless Lavalier Microphone</a:t>
            </a:r>
            <a:r>
              <a:rPr lang="zh-CN" altLang="en-US">
                <a:solidFill>
                  <a:srgbClr val="00436F"/>
                </a:solidFill>
                <a:cs typeface="+mn-ea"/>
                <a:sym typeface="+mn-lt"/>
              </a:rPr>
              <a:t>  </a:t>
            </a:r>
            <a:endParaRPr lang="en-US" altLang="zh-CN" dirty="0">
              <a:solidFill>
                <a:srgbClr val="7F7F7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87852" y="173602"/>
            <a:ext cx="323708" cy="32370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166209" y="188842"/>
            <a:ext cx="56699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03-2</a:t>
            </a:r>
            <a:endParaRPr kumimoji="0" lang="zh-CN" sz="120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1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0950" y="16510"/>
            <a:ext cx="4006215" cy="4806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58715" y="906780"/>
            <a:ext cx="2359660" cy="5537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Build in Microphone</a:t>
            </a:r>
            <a:r>
              <a:rPr lang="en-US" altLang="zh-CN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sz="1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Specially  Designed </a:t>
            </a:r>
            <a:r>
              <a:rPr lang="en-US" altLang="zh-CN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Wind Muff</a:t>
            </a:r>
            <a:r>
              <a:rPr lang="en-US" altLang="zh-CN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Real-Time Monitoring </a:t>
            </a:r>
            <a:endParaRPr lang="zh-CN" altLang="en-US" sz="1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58715" y="1671955"/>
            <a:ext cx="2183765" cy="24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Transmission Type: 2.4G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Pickup Mode: Omnidirectional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Battery Endurance: 6h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Service distance: 30M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Charging Power :5V 1A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size:63*31*16mm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Weight:28g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Accessories: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 x Transmitter     1V1 or 1V2 version</a:t>
            </a:r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x Receiver                           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 x Lapel Microphone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 x Type-c charging cable                                    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x Phone cable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x Camera cable  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1xTripod                                                              2x wind muff          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x Users Guide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photobank (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10" y="706755"/>
            <a:ext cx="2134870" cy="2134870"/>
          </a:xfrm>
          <a:prstGeom prst="rect">
            <a:avLst/>
          </a:prstGeom>
        </p:spPr>
      </p:pic>
      <p:pic>
        <p:nvPicPr>
          <p:cNvPr id="4" name="图片 3" descr="photobank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15" y="2903220"/>
            <a:ext cx="1892935" cy="1892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šļíḓé"/>
          <p:cNvSpPr/>
          <p:nvPr/>
        </p:nvSpPr>
        <p:spPr bwMode="auto">
          <a:xfrm>
            <a:off x="916906" y="3828927"/>
            <a:ext cx="2645865" cy="404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  <a:cs typeface="+mn-ea"/>
              <a:sym typeface="+mn-lt"/>
            </a:endParaRPr>
          </a:p>
        </p:txBody>
      </p:sp>
      <p:sp>
        <p:nvSpPr>
          <p:cNvPr id="41" name="TextBox 86"/>
          <p:cNvSpPr txBox="1"/>
          <p:nvPr/>
        </p:nvSpPr>
        <p:spPr>
          <a:xfrm>
            <a:off x="710565" y="180975"/>
            <a:ext cx="4031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436F"/>
                </a:solidFill>
                <a:cs typeface="+mn-ea"/>
                <a:sym typeface="+mn-lt"/>
              </a:rPr>
              <a:t>Shotgun Video Microphone</a:t>
            </a:r>
            <a:r>
              <a:rPr lang="zh-CN" altLang="en-US">
                <a:solidFill>
                  <a:srgbClr val="00436F"/>
                </a:solidFill>
                <a:cs typeface="+mn-ea"/>
                <a:sym typeface="+mn-lt"/>
              </a:rPr>
              <a:t>  </a:t>
            </a:r>
            <a:endParaRPr lang="en-US" altLang="zh-CN" dirty="0">
              <a:solidFill>
                <a:srgbClr val="7F7F7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87852" y="173602"/>
            <a:ext cx="323708" cy="32370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166209" y="188842"/>
            <a:ext cx="56699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03-3</a:t>
            </a:r>
            <a:endParaRPr kumimoji="0" lang="zh-CN" sz="120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1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0950" y="16510"/>
            <a:ext cx="4006215" cy="480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58715" y="1671955"/>
            <a:ext cx="3874770" cy="27698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9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Metal shotgun Microphone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1.Sensitivity Range ： -40±2dB RL=0.68KΩ Vs=1.5V( 1KHz 0dB=1V/Pa)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2.Impedance ： Max. 0.68KΩ1KHz (RL=0.68KΩ)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3.Frequency ： 80-16000 Hz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4.Current Consumption ： Max.0.5mA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5.Operation Voltage Range ： 1.0V-10V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6.Max. Sound Pressure Level ： 110dB S.P.L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7.S/N Ratio ： More than 70dB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7.Sensitivity Reduction ： 1.5V-1.0V Sensitivity Variation less than 3dB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Accessories: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1x Mic Body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1x Mic Shock mount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1x Mic Windscreen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1x Mic Wind Muff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1x Smartphone Audio Cable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1x Camera Audio Cable</a:t>
            </a:r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Accessories include Phone holder&amp;Tripod is available</a:t>
            </a:r>
            <a:endParaRPr lang="en-US" altLang="zh-CN" sz="9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photobank (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" y="1132205"/>
            <a:ext cx="2698750" cy="2879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šļíḓé"/>
          <p:cNvSpPr/>
          <p:nvPr/>
        </p:nvSpPr>
        <p:spPr bwMode="auto">
          <a:xfrm>
            <a:off x="916906" y="3828927"/>
            <a:ext cx="2645865" cy="404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  <a:cs typeface="+mn-ea"/>
              <a:sym typeface="+mn-lt"/>
            </a:endParaRPr>
          </a:p>
        </p:txBody>
      </p:sp>
      <p:sp>
        <p:nvSpPr>
          <p:cNvPr id="41" name="TextBox 86"/>
          <p:cNvSpPr txBox="1"/>
          <p:nvPr/>
        </p:nvSpPr>
        <p:spPr>
          <a:xfrm>
            <a:off x="710696" y="181204"/>
            <a:ext cx="30692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436F"/>
                </a:solidFill>
                <a:cs typeface="+mn-ea"/>
                <a:sym typeface="+mn-lt"/>
              </a:rPr>
              <a:t>LED</a:t>
            </a:r>
            <a:r>
              <a:rPr lang="zh-CN" altLang="en-US">
                <a:solidFill>
                  <a:srgbClr val="00436F"/>
                </a:solidFill>
                <a:cs typeface="+mn-ea"/>
                <a:sym typeface="+mn-lt"/>
              </a:rPr>
              <a:t> </a:t>
            </a:r>
            <a:r>
              <a:rPr lang="en-US" altLang="zh-CN">
                <a:solidFill>
                  <a:srgbClr val="00436F"/>
                </a:solidFill>
                <a:cs typeface="+mn-ea"/>
                <a:sym typeface="+mn-lt"/>
              </a:rPr>
              <a:t>Video</a:t>
            </a:r>
            <a:r>
              <a:rPr lang="zh-CN" altLang="en-US">
                <a:solidFill>
                  <a:srgbClr val="00436F"/>
                </a:solidFill>
                <a:cs typeface="+mn-ea"/>
                <a:sym typeface="+mn-lt"/>
              </a:rPr>
              <a:t> Light  </a:t>
            </a:r>
            <a:r>
              <a:rPr lang="en-US" altLang="zh-CN" sz="1200">
                <a:solidFill>
                  <a:srgbClr val="00436F"/>
                </a:solidFill>
                <a:cs typeface="+mn-ea"/>
                <a:sym typeface="+mn-lt"/>
              </a:rPr>
              <a:t>X60</a:t>
            </a:r>
            <a:endParaRPr lang="en-US" altLang="zh-CN" dirty="0">
              <a:solidFill>
                <a:srgbClr val="7F7F7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87852" y="173602"/>
            <a:ext cx="323708" cy="32370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166209" y="188842"/>
            <a:ext cx="56699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04</a:t>
            </a:r>
            <a:endParaRPr kumimoji="0" lang="zh-CN" sz="120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45427" y="764307"/>
            <a:ext cx="3528392" cy="1753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200" b="1">
                <a:solidFill>
                  <a:srgbClr val="2F89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Features:</a:t>
            </a:r>
            <a:endParaRPr lang="en-US" altLang="zh-CN" sz="1200" b="1">
              <a:solidFill>
                <a:srgbClr val="2F89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1">
              <a:solidFill>
                <a:srgbClr val="2F89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sz="1000"/>
              <a:t>1.Powerful 80W LED bead offers high light brightness and stable illumination.</a:t>
            </a:r>
            <a:endParaRPr sz="1000"/>
          </a:p>
          <a:p>
            <a:r>
              <a:rPr sz="1000"/>
              <a:t>2.CRI 96+ TLCI 95+ insure Natural, Pristine Color.</a:t>
            </a:r>
            <a:endParaRPr sz="1000"/>
          </a:p>
          <a:p>
            <a:r>
              <a:rPr sz="1000"/>
              <a:t>3.Wirelessly adjusts light brightness via 2.4G remote controller.</a:t>
            </a:r>
            <a:endParaRPr sz="1000"/>
          </a:p>
          <a:p>
            <a:r>
              <a:rPr sz="1000"/>
              <a:t>4. 6 Groups &amp; 12 Channels.</a:t>
            </a:r>
            <a:endParaRPr sz="1000"/>
          </a:p>
          <a:p>
            <a:r>
              <a:rPr sz="1000"/>
              <a:t>5. 5 Pre-Programmed Lighting Effects.</a:t>
            </a:r>
            <a:endParaRPr sz="1000"/>
          </a:p>
          <a:p>
            <a:r>
              <a:rPr sz="1000"/>
              <a:t>6.Excellent heat dissipation.</a:t>
            </a:r>
            <a:endParaRPr sz="1000"/>
          </a:p>
          <a:p>
            <a:r>
              <a:rPr sz="1000"/>
              <a:t>7.Specially designed to protect cover to protect the LED bead.</a:t>
            </a:r>
            <a:endParaRPr sz="1000"/>
          </a:p>
          <a:p>
            <a:r>
              <a:rPr sz="1000"/>
              <a:t>8.More efficiency by Hyper Reflector.</a:t>
            </a:r>
            <a:endParaRPr sz="1000"/>
          </a:p>
        </p:txBody>
      </p:sp>
      <p:pic>
        <p:nvPicPr>
          <p:cNvPr id="2" name="图片 1" descr="1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635" y="16510"/>
            <a:ext cx="4006215" cy="480695"/>
          </a:xfrm>
          <a:prstGeom prst="rect">
            <a:avLst/>
          </a:prstGeom>
        </p:spPr>
      </p:pic>
      <p:pic>
        <p:nvPicPr>
          <p:cNvPr id="20198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1320165"/>
            <a:ext cx="2961005" cy="298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845685" y="2879725"/>
            <a:ext cx="3514725" cy="1938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 Power Supply: DC 15V, 6A 2.adapter(AC100-240V 50/60Hz)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Channel: 12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Group: 6 Group(A, B, C, D, E, F)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Power: 80W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Color Temperature: 5600±200K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CRI: 96+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R9: 90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TLCI: 95+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Dimming range: Adjustment 11.brightness mode 1%-100%,                 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effect mode 10%-100%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Operating temperature: -10 to 50 ℃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LED beads safety 15,temperature: ≤70℃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Size:173.7x122.5x201mm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 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šļíḓé"/>
          <p:cNvSpPr/>
          <p:nvPr/>
        </p:nvSpPr>
        <p:spPr bwMode="auto">
          <a:xfrm>
            <a:off x="916906" y="3828927"/>
            <a:ext cx="2645865" cy="404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  <a:cs typeface="+mn-ea"/>
              <a:sym typeface="+mn-lt"/>
            </a:endParaRPr>
          </a:p>
        </p:txBody>
      </p:sp>
      <p:sp>
        <p:nvSpPr>
          <p:cNvPr id="41" name="TextBox 86"/>
          <p:cNvSpPr txBox="1"/>
          <p:nvPr/>
        </p:nvSpPr>
        <p:spPr>
          <a:xfrm>
            <a:off x="710696" y="181204"/>
            <a:ext cx="30692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Stabilizer &amp; camera cage</a:t>
            </a:r>
            <a:endParaRPr lang="en-US" altLang="zh-CN" dirty="0">
              <a:solidFill>
                <a:srgbClr val="7F7F7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87852" y="173602"/>
            <a:ext cx="323708" cy="32370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166209" y="188842"/>
            <a:ext cx="56699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05</a:t>
            </a:r>
            <a:endParaRPr kumimoji="0" lang="zh-CN" sz="120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1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0950" y="16510"/>
            <a:ext cx="4006215" cy="4806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61230" y="1180465"/>
            <a:ext cx="4018915" cy="12465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ual handle grip is specially designed for DJI Roin S/Ronin SC</a:t>
            </a:r>
            <a:r>
              <a: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MOZA Air 2 Gimbal Stabilizer.Made of Aerospace Aluminum Alloy,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lightweight, solid and durable.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1/4 Screws on the grip, offers multiple accessory mounts, providing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full support for add-on such as connecting monitor, bluetooth remote or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any other accessories with your cameras.</a:t>
            </a:r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9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Hda77ff73932648d583638d032d3d237e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0" y="1077595"/>
            <a:ext cx="2612390" cy="2612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tags/tag1.xml><?xml version="1.0" encoding="utf-8"?>
<p:tagLst xmlns:p="http://schemas.openxmlformats.org/presentationml/2006/main">
  <p:tag name="KSO_WM_FULL_TEXT_BEAUTIFY_COPY_ID" val="95237"/>
  <p:tag name="KSO_WM_UNIT_PLACING_PICTURE_USER_VIEWPORT" val="{&quot;height&quot;:8052.4992125984254,&quot;width&quot;:12130}"/>
</p:tagLst>
</file>

<file path=ppt/tags/tag2.xml><?xml version="1.0" encoding="utf-8"?>
<p:tagLst xmlns:p="http://schemas.openxmlformats.org/presentationml/2006/main">
  <p:tag name="KSO_WM_FULL_TEXT_BEAUTIFY_COPY_ID" val="96263"/>
</p:tagLst>
</file>

<file path=ppt/tags/tag3.xml><?xml version="1.0" encoding="utf-8"?>
<p:tagLst xmlns:p="http://schemas.openxmlformats.org/presentationml/2006/main">
  <p:tag name="KSO_WM_FULL_TEXT_BEAUTIFY_COPY_ID" val="97286"/>
</p:tagLst>
</file>

<file path=ppt/tags/tag4.xml><?xml version="1.0" encoding="utf-8"?>
<p:tagLst xmlns:p="http://schemas.openxmlformats.org/presentationml/2006/main">
  <p:tag name="KSO_WM_FULL_TEXT_BEAUTIFY_COPY_ID" val="99334"/>
</p:tagLst>
</file>

<file path=ppt/tags/tag5.xml><?xml version="1.0" encoding="utf-8"?>
<p:tagLst xmlns:p="http://schemas.openxmlformats.org/presentationml/2006/main">
  <p:tag name="KSO_WM_FULL_TEXT_BEAUTIFY_COPY_ID" val="100353"/>
</p:tagLst>
</file>

<file path=ppt/tags/tag6.xml><?xml version="1.0" encoding="utf-8"?>
<p:tagLst xmlns:p="http://schemas.openxmlformats.org/presentationml/2006/main">
  <p:tag name="KSO_WM_FULL_TEXT_BEAUTIFY_COPY_ID" val="98310"/>
</p:tagLst>
</file>

<file path=ppt/tags/tag7.xml><?xml version="1.0" encoding="utf-8"?>
<p:tagLst xmlns:p="http://schemas.openxmlformats.org/presentationml/2006/main">
  <p:tag name="KSO_WM_FULL_TEXT_BEAUTIFY_COPY_ID" val="101377"/>
</p:tagLst>
</file>

<file path=ppt/tags/tag8.xml><?xml version="1.0" encoding="utf-8"?>
<p:tagLst xmlns:p="http://schemas.openxmlformats.org/presentationml/2006/main">
  <p:tag name="KSO_WM_UNIT_PLACING_PICTURE_USER_VIEWPORT" val="{&quot;height&quot;:12795,&quot;width&quot;:8940}"/>
</p:tagLst>
</file>

<file path=ppt/tags/tag9.xml><?xml version="1.0" encoding="utf-8"?>
<p:tagLst xmlns:p="http://schemas.openxmlformats.org/presentationml/2006/main">
  <p:tag name="ISPRING_RESOURCE_PATHS_HASH_2" val="9bf32b21c57e606988ab10ec694d2e32676a8b"/>
  <p:tag name="ISPRING_PRESENTATION_TITLE" val="PowerPoint 演示文稿"/>
  <p:tag name="ISPRING_SCORM_RATE_SLIDES" val="0"/>
  <p:tag name="ISPRING_SCORM_PASSING_SCORE" val="0.000000"/>
  <p:tag name="ISPRING_ULTRA_SCORM_COURSE_ID" val="472BCBA5-53DE-4BC7-A24F-4DC78300B379"/>
  <p:tag name="ISPRINGONLINEFOLDERID" val="0"/>
  <p:tag name="ISPRINGONLINEFOLDERPATH" val="内容列表"/>
  <p:tag name="ISPRINGCLOUDFOLDERID" val="0"/>
  <p:tag name="ISPRINGCLOUDFOLDERPATH" val="资源库"/>
  <p:tag name="ISPRING_OUTPUT_FOLDER" val="G:\第十四批\602668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第一PPT，www.1ppt.com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67DBF"/>
      </a:accent1>
      <a:accent2>
        <a:srgbClr val="267DBF"/>
      </a:accent2>
      <a:accent3>
        <a:srgbClr val="267DBF"/>
      </a:accent3>
      <a:accent4>
        <a:srgbClr val="267DBF"/>
      </a:accent4>
      <a:accent5>
        <a:srgbClr val="267DBF"/>
      </a:accent5>
      <a:accent6>
        <a:srgbClr val="267DBF"/>
      </a:accent6>
      <a:hlink>
        <a:srgbClr val="D95B4F"/>
      </a:hlink>
      <a:folHlink>
        <a:srgbClr val="262F38"/>
      </a:folHlink>
    </a:clrScheme>
    <a:fontScheme name="lve1q1az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267DBF"/>
    </a:accent1>
    <a:accent2>
      <a:srgbClr val="267DBF"/>
    </a:accent2>
    <a:accent3>
      <a:srgbClr val="267DBF"/>
    </a:accent3>
    <a:accent4>
      <a:srgbClr val="267DBF"/>
    </a:accent4>
    <a:accent5>
      <a:srgbClr val="267DBF"/>
    </a:accent5>
    <a:accent6>
      <a:srgbClr val="267DBF"/>
    </a:accent6>
    <a:hlink>
      <a:srgbClr val="D95B4F"/>
    </a:hlink>
    <a:folHlink>
      <a:srgbClr val="262F38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267DBF"/>
    </a:accent1>
    <a:accent2>
      <a:srgbClr val="267DBF"/>
    </a:accent2>
    <a:accent3>
      <a:srgbClr val="267DBF"/>
    </a:accent3>
    <a:accent4>
      <a:srgbClr val="267DBF"/>
    </a:accent4>
    <a:accent5>
      <a:srgbClr val="267DBF"/>
    </a:accent5>
    <a:accent6>
      <a:srgbClr val="267DBF"/>
    </a:accent6>
    <a:hlink>
      <a:srgbClr val="D95B4F"/>
    </a:hlink>
    <a:folHlink>
      <a:srgbClr val="262F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6361</Words>
  <Application>WPS 演示</Application>
  <PresentationFormat>全屏显示(16:9)</PresentationFormat>
  <Paragraphs>282</Paragraphs>
  <Slides>12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Wingdings</vt:lpstr>
      <vt:lpstr>Calibri</vt:lpstr>
      <vt:lpstr>微软雅黑</vt:lpstr>
      <vt:lpstr>Calibri</vt:lpstr>
      <vt:lpstr>Agency FB</vt:lpstr>
      <vt:lpstr>Arial Unicode MS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蓝色方形商务</dc:title>
  <dc:creator>第一PPT</dc:creator>
  <cp:keywords>www.1ppt.com</cp:keywords>
  <dc:description>www.1ppt.com</dc:description>
  <cp:lastModifiedBy>MyPC</cp:lastModifiedBy>
  <cp:revision>1098</cp:revision>
  <dcterms:created xsi:type="dcterms:W3CDTF">2015-04-24T01:01:00Z</dcterms:created>
  <dcterms:modified xsi:type="dcterms:W3CDTF">2020-12-21T02:37:08Z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